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5" r:id="rId8"/>
    <p:sldId id="266" r:id="rId9"/>
    <p:sldId id="267" r:id="rId10"/>
    <p:sldId id="268" r:id="rId11"/>
    <p:sldId id="262" r:id="rId12"/>
    <p:sldId id="272" r:id="rId13"/>
    <p:sldId id="271" r:id="rId14"/>
    <p:sldId id="270" r:id="rId15"/>
    <p:sldId id="269" r:id="rId16"/>
    <p:sldId id="263" r:id="rId17"/>
    <p:sldId id="274" r:id="rId18"/>
    <p:sldId id="273" r:id="rId19"/>
    <p:sldId id="264" r:id="rId20"/>
    <p:sldId id="276" r:id="rId21"/>
    <p:sldId id="275" r:id="rId22"/>
    <p:sldId id="294" r:id="rId23"/>
    <p:sldId id="277" r:id="rId24"/>
    <p:sldId id="278" r:id="rId25"/>
    <p:sldId id="279" r:id="rId26"/>
    <p:sldId id="280" r:id="rId27"/>
    <p:sldId id="283" r:id="rId28"/>
    <p:sldId id="284" r:id="rId29"/>
    <p:sldId id="285" r:id="rId30"/>
    <p:sldId id="286" r:id="rId31"/>
    <p:sldId id="287" r:id="rId32"/>
    <p:sldId id="288" r:id="rId33"/>
    <p:sldId id="289" r:id="rId34"/>
    <p:sldId id="290" r:id="rId35"/>
    <p:sldId id="291" r:id="rId36"/>
    <p:sldId id="292"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95"/>
  </p:normalViewPr>
  <p:slideViewPr>
    <p:cSldViewPr snapToGrid="0">
      <p:cViewPr>
        <p:scale>
          <a:sx n="109" d="100"/>
          <a:sy n="109" d="100"/>
        </p:scale>
        <p:origin x="1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C93A-C108-A736-3656-02DD471BF03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104149F-0A63-5765-5B66-58643E392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DBDF128-F923-6F57-763F-E88E12C2E877}"/>
              </a:ext>
            </a:extLst>
          </p:cNvPr>
          <p:cNvSpPr>
            <a:spLocks noGrp="1"/>
          </p:cNvSpPr>
          <p:nvPr>
            <p:ph type="dt" sz="half" idx="10"/>
          </p:nvPr>
        </p:nvSpPr>
        <p:spPr/>
        <p:txBody>
          <a:bodyPr/>
          <a:lstStyle/>
          <a:p>
            <a:fld id="{04C6BDB0-50D1-5147-8D4A-86CA265B9638}" type="datetimeFigureOut">
              <a:rPr lang="en-US" smtClean="0"/>
              <a:t>11/8/23</a:t>
            </a:fld>
            <a:endParaRPr lang="en-US"/>
          </a:p>
        </p:txBody>
      </p:sp>
      <p:sp>
        <p:nvSpPr>
          <p:cNvPr id="5" name="Footer Placeholder 4">
            <a:extLst>
              <a:ext uri="{FF2B5EF4-FFF2-40B4-BE49-F238E27FC236}">
                <a16:creationId xmlns:a16="http://schemas.microsoft.com/office/drawing/2014/main" id="{75ADE1A4-FB46-82A4-3EBB-9AA2E223BC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5256F2-27FF-D055-A3C8-E9C8B83E6849}"/>
              </a:ext>
            </a:extLst>
          </p:cNvPr>
          <p:cNvSpPr>
            <a:spLocks noGrp="1"/>
          </p:cNvSpPr>
          <p:nvPr>
            <p:ph type="sldNum" sz="quarter" idx="12"/>
          </p:nvPr>
        </p:nvSpPr>
        <p:spPr/>
        <p:txBody>
          <a:bodyPr/>
          <a:lstStyle/>
          <a:p>
            <a:fld id="{2A227462-14BC-4449-A0D1-4A9AE2B9D802}" type="slidenum">
              <a:rPr lang="en-US" smtClean="0"/>
              <a:t>‹#›</a:t>
            </a:fld>
            <a:endParaRPr lang="en-US"/>
          </a:p>
        </p:txBody>
      </p:sp>
    </p:spTree>
    <p:extLst>
      <p:ext uri="{BB962C8B-B14F-4D97-AF65-F5344CB8AC3E}">
        <p14:creationId xmlns:p14="http://schemas.microsoft.com/office/powerpoint/2010/main" val="4044441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140B-8B72-BA0A-1008-C2A43882AEC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2DED6C-01EC-3BFF-7CDE-5596A36E1C3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F02496-C021-BC04-A653-035FFA48F2BD}"/>
              </a:ext>
            </a:extLst>
          </p:cNvPr>
          <p:cNvSpPr>
            <a:spLocks noGrp="1"/>
          </p:cNvSpPr>
          <p:nvPr>
            <p:ph type="dt" sz="half" idx="10"/>
          </p:nvPr>
        </p:nvSpPr>
        <p:spPr/>
        <p:txBody>
          <a:bodyPr/>
          <a:lstStyle/>
          <a:p>
            <a:fld id="{04C6BDB0-50D1-5147-8D4A-86CA265B9638}" type="datetimeFigureOut">
              <a:rPr lang="en-US" smtClean="0"/>
              <a:t>11/8/23</a:t>
            </a:fld>
            <a:endParaRPr lang="en-US"/>
          </a:p>
        </p:txBody>
      </p:sp>
      <p:sp>
        <p:nvSpPr>
          <p:cNvPr id="5" name="Footer Placeholder 4">
            <a:extLst>
              <a:ext uri="{FF2B5EF4-FFF2-40B4-BE49-F238E27FC236}">
                <a16:creationId xmlns:a16="http://schemas.microsoft.com/office/drawing/2014/main" id="{C72F3CDF-8900-6F04-CB1B-CEF318211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9F23D-9569-BA49-84F9-FA2CEF463FA1}"/>
              </a:ext>
            </a:extLst>
          </p:cNvPr>
          <p:cNvSpPr>
            <a:spLocks noGrp="1"/>
          </p:cNvSpPr>
          <p:nvPr>
            <p:ph type="sldNum" sz="quarter" idx="12"/>
          </p:nvPr>
        </p:nvSpPr>
        <p:spPr/>
        <p:txBody>
          <a:bodyPr/>
          <a:lstStyle/>
          <a:p>
            <a:fld id="{2A227462-14BC-4449-A0D1-4A9AE2B9D802}" type="slidenum">
              <a:rPr lang="en-US" smtClean="0"/>
              <a:t>‹#›</a:t>
            </a:fld>
            <a:endParaRPr lang="en-US"/>
          </a:p>
        </p:txBody>
      </p:sp>
    </p:spTree>
    <p:extLst>
      <p:ext uri="{BB962C8B-B14F-4D97-AF65-F5344CB8AC3E}">
        <p14:creationId xmlns:p14="http://schemas.microsoft.com/office/powerpoint/2010/main" val="140462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2BA30F-48BE-8278-C84A-7898F2C333D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EE6D9F0-0015-A446-AAD5-7D086DEEA82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978BE1-C193-510D-6B45-0E4F4CAFF770}"/>
              </a:ext>
            </a:extLst>
          </p:cNvPr>
          <p:cNvSpPr>
            <a:spLocks noGrp="1"/>
          </p:cNvSpPr>
          <p:nvPr>
            <p:ph type="dt" sz="half" idx="10"/>
          </p:nvPr>
        </p:nvSpPr>
        <p:spPr/>
        <p:txBody>
          <a:bodyPr/>
          <a:lstStyle/>
          <a:p>
            <a:fld id="{04C6BDB0-50D1-5147-8D4A-86CA265B9638}" type="datetimeFigureOut">
              <a:rPr lang="en-US" smtClean="0"/>
              <a:t>11/8/23</a:t>
            </a:fld>
            <a:endParaRPr lang="en-US"/>
          </a:p>
        </p:txBody>
      </p:sp>
      <p:sp>
        <p:nvSpPr>
          <p:cNvPr id="5" name="Footer Placeholder 4">
            <a:extLst>
              <a:ext uri="{FF2B5EF4-FFF2-40B4-BE49-F238E27FC236}">
                <a16:creationId xmlns:a16="http://schemas.microsoft.com/office/drawing/2014/main" id="{9A8C4EA4-CB19-C786-6702-093885F80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A09CB-014E-041F-ABA5-0881F5C813CB}"/>
              </a:ext>
            </a:extLst>
          </p:cNvPr>
          <p:cNvSpPr>
            <a:spLocks noGrp="1"/>
          </p:cNvSpPr>
          <p:nvPr>
            <p:ph type="sldNum" sz="quarter" idx="12"/>
          </p:nvPr>
        </p:nvSpPr>
        <p:spPr/>
        <p:txBody>
          <a:bodyPr/>
          <a:lstStyle/>
          <a:p>
            <a:fld id="{2A227462-14BC-4449-A0D1-4A9AE2B9D802}" type="slidenum">
              <a:rPr lang="en-US" smtClean="0"/>
              <a:t>‹#›</a:t>
            </a:fld>
            <a:endParaRPr lang="en-US"/>
          </a:p>
        </p:txBody>
      </p:sp>
    </p:spTree>
    <p:extLst>
      <p:ext uri="{BB962C8B-B14F-4D97-AF65-F5344CB8AC3E}">
        <p14:creationId xmlns:p14="http://schemas.microsoft.com/office/powerpoint/2010/main" val="790587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36D3-920A-7706-C318-E371AEE034A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D8AC47-F10A-390C-6E87-363730702E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0F62F2-8484-9CCD-D602-B3C96690A232}"/>
              </a:ext>
            </a:extLst>
          </p:cNvPr>
          <p:cNvSpPr>
            <a:spLocks noGrp="1"/>
          </p:cNvSpPr>
          <p:nvPr>
            <p:ph type="dt" sz="half" idx="10"/>
          </p:nvPr>
        </p:nvSpPr>
        <p:spPr/>
        <p:txBody>
          <a:bodyPr/>
          <a:lstStyle/>
          <a:p>
            <a:fld id="{04C6BDB0-50D1-5147-8D4A-86CA265B9638}" type="datetimeFigureOut">
              <a:rPr lang="en-US" smtClean="0"/>
              <a:t>11/8/23</a:t>
            </a:fld>
            <a:endParaRPr lang="en-US"/>
          </a:p>
        </p:txBody>
      </p:sp>
      <p:sp>
        <p:nvSpPr>
          <p:cNvPr id="5" name="Footer Placeholder 4">
            <a:extLst>
              <a:ext uri="{FF2B5EF4-FFF2-40B4-BE49-F238E27FC236}">
                <a16:creationId xmlns:a16="http://schemas.microsoft.com/office/drawing/2014/main" id="{8CAB13A2-4549-11E4-5040-F8E2CA7E9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7E2C22-2B40-C08A-4427-4A8610A14D85}"/>
              </a:ext>
            </a:extLst>
          </p:cNvPr>
          <p:cNvSpPr>
            <a:spLocks noGrp="1"/>
          </p:cNvSpPr>
          <p:nvPr>
            <p:ph type="sldNum" sz="quarter" idx="12"/>
          </p:nvPr>
        </p:nvSpPr>
        <p:spPr/>
        <p:txBody>
          <a:bodyPr/>
          <a:lstStyle/>
          <a:p>
            <a:fld id="{2A227462-14BC-4449-A0D1-4A9AE2B9D802}" type="slidenum">
              <a:rPr lang="en-US" smtClean="0"/>
              <a:t>‹#›</a:t>
            </a:fld>
            <a:endParaRPr lang="en-US"/>
          </a:p>
        </p:txBody>
      </p:sp>
    </p:spTree>
    <p:extLst>
      <p:ext uri="{BB962C8B-B14F-4D97-AF65-F5344CB8AC3E}">
        <p14:creationId xmlns:p14="http://schemas.microsoft.com/office/powerpoint/2010/main" val="1896566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2A9D-E156-EA71-56EB-3795181902A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11D1A50-1EF2-0B5A-99D7-7F77A80E5E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ACFD1B4-3D50-8A90-9DAF-6C8CD3F7A975}"/>
              </a:ext>
            </a:extLst>
          </p:cNvPr>
          <p:cNvSpPr>
            <a:spLocks noGrp="1"/>
          </p:cNvSpPr>
          <p:nvPr>
            <p:ph type="dt" sz="half" idx="10"/>
          </p:nvPr>
        </p:nvSpPr>
        <p:spPr/>
        <p:txBody>
          <a:bodyPr/>
          <a:lstStyle/>
          <a:p>
            <a:fld id="{04C6BDB0-50D1-5147-8D4A-86CA265B9638}" type="datetimeFigureOut">
              <a:rPr lang="en-US" smtClean="0"/>
              <a:t>11/8/23</a:t>
            </a:fld>
            <a:endParaRPr lang="en-US"/>
          </a:p>
        </p:txBody>
      </p:sp>
      <p:sp>
        <p:nvSpPr>
          <p:cNvPr id="5" name="Footer Placeholder 4">
            <a:extLst>
              <a:ext uri="{FF2B5EF4-FFF2-40B4-BE49-F238E27FC236}">
                <a16:creationId xmlns:a16="http://schemas.microsoft.com/office/drawing/2014/main" id="{A9AE68DD-2ABC-6CD6-6346-596290DB3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C17727-ED3E-DC54-58DB-BA92C42AC5C2}"/>
              </a:ext>
            </a:extLst>
          </p:cNvPr>
          <p:cNvSpPr>
            <a:spLocks noGrp="1"/>
          </p:cNvSpPr>
          <p:nvPr>
            <p:ph type="sldNum" sz="quarter" idx="12"/>
          </p:nvPr>
        </p:nvSpPr>
        <p:spPr/>
        <p:txBody>
          <a:bodyPr/>
          <a:lstStyle/>
          <a:p>
            <a:fld id="{2A227462-14BC-4449-A0D1-4A9AE2B9D802}" type="slidenum">
              <a:rPr lang="en-US" smtClean="0"/>
              <a:t>‹#›</a:t>
            </a:fld>
            <a:endParaRPr lang="en-US"/>
          </a:p>
        </p:txBody>
      </p:sp>
    </p:spTree>
    <p:extLst>
      <p:ext uri="{BB962C8B-B14F-4D97-AF65-F5344CB8AC3E}">
        <p14:creationId xmlns:p14="http://schemas.microsoft.com/office/powerpoint/2010/main" val="2388029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79E2-ADDA-32DE-6C8D-6F4DE46268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4C1CF26-A635-C9F2-9CCC-33DD7EA819D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5D4EA7-9783-496B-047A-49B0D3ECBE7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C9116D2-F5F8-C48F-955F-87275B391F2C}"/>
              </a:ext>
            </a:extLst>
          </p:cNvPr>
          <p:cNvSpPr>
            <a:spLocks noGrp="1"/>
          </p:cNvSpPr>
          <p:nvPr>
            <p:ph type="dt" sz="half" idx="10"/>
          </p:nvPr>
        </p:nvSpPr>
        <p:spPr/>
        <p:txBody>
          <a:bodyPr/>
          <a:lstStyle/>
          <a:p>
            <a:fld id="{04C6BDB0-50D1-5147-8D4A-86CA265B9638}" type="datetimeFigureOut">
              <a:rPr lang="en-US" smtClean="0"/>
              <a:t>11/8/23</a:t>
            </a:fld>
            <a:endParaRPr lang="en-US"/>
          </a:p>
        </p:txBody>
      </p:sp>
      <p:sp>
        <p:nvSpPr>
          <p:cNvPr id="6" name="Footer Placeholder 5">
            <a:extLst>
              <a:ext uri="{FF2B5EF4-FFF2-40B4-BE49-F238E27FC236}">
                <a16:creationId xmlns:a16="http://schemas.microsoft.com/office/drawing/2014/main" id="{584EB8F5-4AC6-8676-C2E4-A438095D3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D07BF-BA13-0B99-897D-301619475F10}"/>
              </a:ext>
            </a:extLst>
          </p:cNvPr>
          <p:cNvSpPr>
            <a:spLocks noGrp="1"/>
          </p:cNvSpPr>
          <p:nvPr>
            <p:ph type="sldNum" sz="quarter" idx="12"/>
          </p:nvPr>
        </p:nvSpPr>
        <p:spPr/>
        <p:txBody>
          <a:bodyPr/>
          <a:lstStyle/>
          <a:p>
            <a:fld id="{2A227462-14BC-4449-A0D1-4A9AE2B9D802}" type="slidenum">
              <a:rPr lang="en-US" smtClean="0"/>
              <a:t>‹#›</a:t>
            </a:fld>
            <a:endParaRPr lang="en-US"/>
          </a:p>
        </p:txBody>
      </p:sp>
    </p:spTree>
    <p:extLst>
      <p:ext uri="{BB962C8B-B14F-4D97-AF65-F5344CB8AC3E}">
        <p14:creationId xmlns:p14="http://schemas.microsoft.com/office/powerpoint/2010/main" val="3179332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C1C0-231A-949E-2A39-0D3A14419AB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E5365BB-9AC0-3C3C-7829-BA1584CA6B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218D3EA-3866-92F5-942B-0E1D62082A9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FDCF621-9DB9-3AF3-79B6-56C1A58F22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D94FB83-6A3F-152D-5CBF-D7575ADEAB4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DD0739F-91F5-8436-8D86-E231676383AD}"/>
              </a:ext>
            </a:extLst>
          </p:cNvPr>
          <p:cNvSpPr>
            <a:spLocks noGrp="1"/>
          </p:cNvSpPr>
          <p:nvPr>
            <p:ph type="dt" sz="half" idx="10"/>
          </p:nvPr>
        </p:nvSpPr>
        <p:spPr/>
        <p:txBody>
          <a:bodyPr/>
          <a:lstStyle/>
          <a:p>
            <a:fld id="{04C6BDB0-50D1-5147-8D4A-86CA265B9638}" type="datetimeFigureOut">
              <a:rPr lang="en-US" smtClean="0"/>
              <a:t>11/8/23</a:t>
            </a:fld>
            <a:endParaRPr lang="en-US"/>
          </a:p>
        </p:txBody>
      </p:sp>
      <p:sp>
        <p:nvSpPr>
          <p:cNvPr id="8" name="Footer Placeholder 7">
            <a:extLst>
              <a:ext uri="{FF2B5EF4-FFF2-40B4-BE49-F238E27FC236}">
                <a16:creationId xmlns:a16="http://schemas.microsoft.com/office/drawing/2014/main" id="{84AB1D09-A811-8DF2-4AEF-353CF109E4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00565C-6248-3318-5E1D-C7562E20060D}"/>
              </a:ext>
            </a:extLst>
          </p:cNvPr>
          <p:cNvSpPr>
            <a:spLocks noGrp="1"/>
          </p:cNvSpPr>
          <p:nvPr>
            <p:ph type="sldNum" sz="quarter" idx="12"/>
          </p:nvPr>
        </p:nvSpPr>
        <p:spPr/>
        <p:txBody>
          <a:bodyPr/>
          <a:lstStyle/>
          <a:p>
            <a:fld id="{2A227462-14BC-4449-A0D1-4A9AE2B9D802}" type="slidenum">
              <a:rPr lang="en-US" smtClean="0"/>
              <a:t>‹#›</a:t>
            </a:fld>
            <a:endParaRPr lang="en-US"/>
          </a:p>
        </p:txBody>
      </p:sp>
    </p:spTree>
    <p:extLst>
      <p:ext uri="{BB962C8B-B14F-4D97-AF65-F5344CB8AC3E}">
        <p14:creationId xmlns:p14="http://schemas.microsoft.com/office/powerpoint/2010/main" val="596493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97F95-47D8-9341-A745-3BD92302D94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C707FF7-F33B-109B-26AD-B0D0E00EE322}"/>
              </a:ext>
            </a:extLst>
          </p:cNvPr>
          <p:cNvSpPr>
            <a:spLocks noGrp="1"/>
          </p:cNvSpPr>
          <p:nvPr>
            <p:ph type="dt" sz="half" idx="10"/>
          </p:nvPr>
        </p:nvSpPr>
        <p:spPr/>
        <p:txBody>
          <a:bodyPr/>
          <a:lstStyle/>
          <a:p>
            <a:fld id="{04C6BDB0-50D1-5147-8D4A-86CA265B9638}" type="datetimeFigureOut">
              <a:rPr lang="en-US" smtClean="0"/>
              <a:t>11/8/23</a:t>
            </a:fld>
            <a:endParaRPr lang="en-US"/>
          </a:p>
        </p:txBody>
      </p:sp>
      <p:sp>
        <p:nvSpPr>
          <p:cNvPr id="4" name="Footer Placeholder 3">
            <a:extLst>
              <a:ext uri="{FF2B5EF4-FFF2-40B4-BE49-F238E27FC236}">
                <a16:creationId xmlns:a16="http://schemas.microsoft.com/office/drawing/2014/main" id="{EF11E7DE-FBC0-5580-06CE-EA831F01DE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C3DCA6-1064-D6E0-AC85-A2F29443FE1D}"/>
              </a:ext>
            </a:extLst>
          </p:cNvPr>
          <p:cNvSpPr>
            <a:spLocks noGrp="1"/>
          </p:cNvSpPr>
          <p:nvPr>
            <p:ph type="sldNum" sz="quarter" idx="12"/>
          </p:nvPr>
        </p:nvSpPr>
        <p:spPr/>
        <p:txBody>
          <a:bodyPr/>
          <a:lstStyle/>
          <a:p>
            <a:fld id="{2A227462-14BC-4449-A0D1-4A9AE2B9D802}" type="slidenum">
              <a:rPr lang="en-US" smtClean="0"/>
              <a:t>‹#›</a:t>
            </a:fld>
            <a:endParaRPr lang="en-US"/>
          </a:p>
        </p:txBody>
      </p:sp>
    </p:spTree>
    <p:extLst>
      <p:ext uri="{BB962C8B-B14F-4D97-AF65-F5344CB8AC3E}">
        <p14:creationId xmlns:p14="http://schemas.microsoft.com/office/powerpoint/2010/main" val="690415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91EB26-69AF-9936-FF11-012C978A12BE}"/>
              </a:ext>
            </a:extLst>
          </p:cNvPr>
          <p:cNvSpPr>
            <a:spLocks noGrp="1"/>
          </p:cNvSpPr>
          <p:nvPr>
            <p:ph type="dt" sz="half" idx="10"/>
          </p:nvPr>
        </p:nvSpPr>
        <p:spPr/>
        <p:txBody>
          <a:bodyPr/>
          <a:lstStyle/>
          <a:p>
            <a:fld id="{04C6BDB0-50D1-5147-8D4A-86CA265B9638}" type="datetimeFigureOut">
              <a:rPr lang="en-US" smtClean="0"/>
              <a:t>11/8/23</a:t>
            </a:fld>
            <a:endParaRPr lang="en-US"/>
          </a:p>
        </p:txBody>
      </p:sp>
      <p:sp>
        <p:nvSpPr>
          <p:cNvPr id="3" name="Footer Placeholder 2">
            <a:extLst>
              <a:ext uri="{FF2B5EF4-FFF2-40B4-BE49-F238E27FC236}">
                <a16:creationId xmlns:a16="http://schemas.microsoft.com/office/drawing/2014/main" id="{674B7EBA-0185-C35A-4C61-685DE6366A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F73DDD-5ACF-99BD-60A9-4647B3365A0D}"/>
              </a:ext>
            </a:extLst>
          </p:cNvPr>
          <p:cNvSpPr>
            <a:spLocks noGrp="1"/>
          </p:cNvSpPr>
          <p:nvPr>
            <p:ph type="sldNum" sz="quarter" idx="12"/>
          </p:nvPr>
        </p:nvSpPr>
        <p:spPr/>
        <p:txBody>
          <a:bodyPr/>
          <a:lstStyle/>
          <a:p>
            <a:fld id="{2A227462-14BC-4449-A0D1-4A9AE2B9D802}" type="slidenum">
              <a:rPr lang="en-US" smtClean="0"/>
              <a:t>‹#›</a:t>
            </a:fld>
            <a:endParaRPr lang="en-US"/>
          </a:p>
        </p:txBody>
      </p:sp>
    </p:spTree>
    <p:extLst>
      <p:ext uri="{BB962C8B-B14F-4D97-AF65-F5344CB8AC3E}">
        <p14:creationId xmlns:p14="http://schemas.microsoft.com/office/powerpoint/2010/main" val="3348852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4DB1-912C-03E0-4BD0-DB655409D8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30962F1-3969-744A-34DF-10669D31F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3990682-462A-07E6-EF65-743359104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287582A-663E-6BE9-B3A8-432E8CA97058}"/>
              </a:ext>
            </a:extLst>
          </p:cNvPr>
          <p:cNvSpPr>
            <a:spLocks noGrp="1"/>
          </p:cNvSpPr>
          <p:nvPr>
            <p:ph type="dt" sz="half" idx="10"/>
          </p:nvPr>
        </p:nvSpPr>
        <p:spPr/>
        <p:txBody>
          <a:bodyPr/>
          <a:lstStyle/>
          <a:p>
            <a:fld id="{04C6BDB0-50D1-5147-8D4A-86CA265B9638}" type="datetimeFigureOut">
              <a:rPr lang="en-US" smtClean="0"/>
              <a:t>11/8/23</a:t>
            </a:fld>
            <a:endParaRPr lang="en-US"/>
          </a:p>
        </p:txBody>
      </p:sp>
      <p:sp>
        <p:nvSpPr>
          <p:cNvPr id="6" name="Footer Placeholder 5">
            <a:extLst>
              <a:ext uri="{FF2B5EF4-FFF2-40B4-BE49-F238E27FC236}">
                <a16:creationId xmlns:a16="http://schemas.microsoft.com/office/drawing/2014/main" id="{A9CA6D90-D2D4-ADCD-09F6-B839490F4C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5131C-045E-B2C5-5F02-EE8F89F0BACF}"/>
              </a:ext>
            </a:extLst>
          </p:cNvPr>
          <p:cNvSpPr>
            <a:spLocks noGrp="1"/>
          </p:cNvSpPr>
          <p:nvPr>
            <p:ph type="sldNum" sz="quarter" idx="12"/>
          </p:nvPr>
        </p:nvSpPr>
        <p:spPr/>
        <p:txBody>
          <a:bodyPr/>
          <a:lstStyle/>
          <a:p>
            <a:fld id="{2A227462-14BC-4449-A0D1-4A9AE2B9D802}" type="slidenum">
              <a:rPr lang="en-US" smtClean="0"/>
              <a:t>‹#›</a:t>
            </a:fld>
            <a:endParaRPr lang="en-US"/>
          </a:p>
        </p:txBody>
      </p:sp>
    </p:spTree>
    <p:extLst>
      <p:ext uri="{BB962C8B-B14F-4D97-AF65-F5344CB8AC3E}">
        <p14:creationId xmlns:p14="http://schemas.microsoft.com/office/powerpoint/2010/main" val="4142566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B1EB-8807-3E74-E327-5FDE8EE739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BE55AE4-BA03-2BD9-9E3F-637BBACB95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442DB9-F890-1C17-C2EF-55A72754B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371AB7D-EF3E-F1DB-5076-ED46AA9E2C0A}"/>
              </a:ext>
            </a:extLst>
          </p:cNvPr>
          <p:cNvSpPr>
            <a:spLocks noGrp="1"/>
          </p:cNvSpPr>
          <p:nvPr>
            <p:ph type="dt" sz="half" idx="10"/>
          </p:nvPr>
        </p:nvSpPr>
        <p:spPr/>
        <p:txBody>
          <a:bodyPr/>
          <a:lstStyle/>
          <a:p>
            <a:fld id="{04C6BDB0-50D1-5147-8D4A-86CA265B9638}" type="datetimeFigureOut">
              <a:rPr lang="en-US" smtClean="0"/>
              <a:t>11/8/23</a:t>
            </a:fld>
            <a:endParaRPr lang="en-US"/>
          </a:p>
        </p:txBody>
      </p:sp>
      <p:sp>
        <p:nvSpPr>
          <p:cNvPr id="6" name="Footer Placeholder 5">
            <a:extLst>
              <a:ext uri="{FF2B5EF4-FFF2-40B4-BE49-F238E27FC236}">
                <a16:creationId xmlns:a16="http://schemas.microsoft.com/office/drawing/2014/main" id="{44EC3D42-3099-CB87-E7E4-A221D72898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559EC8-F1DB-DA48-76F6-FF0AD0ADBD47}"/>
              </a:ext>
            </a:extLst>
          </p:cNvPr>
          <p:cNvSpPr>
            <a:spLocks noGrp="1"/>
          </p:cNvSpPr>
          <p:nvPr>
            <p:ph type="sldNum" sz="quarter" idx="12"/>
          </p:nvPr>
        </p:nvSpPr>
        <p:spPr/>
        <p:txBody>
          <a:bodyPr/>
          <a:lstStyle/>
          <a:p>
            <a:fld id="{2A227462-14BC-4449-A0D1-4A9AE2B9D802}" type="slidenum">
              <a:rPr lang="en-US" smtClean="0"/>
              <a:t>‹#›</a:t>
            </a:fld>
            <a:endParaRPr lang="en-US"/>
          </a:p>
        </p:txBody>
      </p:sp>
    </p:spTree>
    <p:extLst>
      <p:ext uri="{BB962C8B-B14F-4D97-AF65-F5344CB8AC3E}">
        <p14:creationId xmlns:p14="http://schemas.microsoft.com/office/powerpoint/2010/main" val="1797113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3E4D54-8314-1F32-8732-6565E6A855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BB5CCD4-9616-8B50-56F1-C2C800B10E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A4BA56-445B-B136-67F3-51A107A4F9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6BDB0-50D1-5147-8D4A-86CA265B9638}" type="datetimeFigureOut">
              <a:rPr lang="en-US" smtClean="0"/>
              <a:t>11/8/23</a:t>
            </a:fld>
            <a:endParaRPr lang="en-US"/>
          </a:p>
        </p:txBody>
      </p:sp>
      <p:sp>
        <p:nvSpPr>
          <p:cNvPr id="5" name="Footer Placeholder 4">
            <a:extLst>
              <a:ext uri="{FF2B5EF4-FFF2-40B4-BE49-F238E27FC236}">
                <a16:creationId xmlns:a16="http://schemas.microsoft.com/office/drawing/2014/main" id="{CF61E77C-15A9-4B26-FC1F-4F6C9C859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9FD185-413D-A4F8-3166-FB65C68C16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227462-14BC-4449-A0D1-4A9AE2B9D802}" type="slidenum">
              <a:rPr lang="en-US" smtClean="0"/>
              <a:t>‹#›</a:t>
            </a:fld>
            <a:endParaRPr lang="en-US"/>
          </a:p>
        </p:txBody>
      </p:sp>
    </p:spTree>
    <p:extLst>
      <p:ext uri="{BB962C8B-B14F-4D97-AF65-F5344CB8AC3E}">
        <p14:creationId xmlns:p14="http://schemas.microsoft.com/office/powerpoint/2010/main" val="4080168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0B6C751-A3E7-F982-6C8E-CF191B14F418}"/>
              </a:ext>
            </a:extLst>
          </p:cNvPr>
          <p:cNvGrpSpPr/>
          <p:nvPr/>
        </p:nvGrpSpPr>
        <p:grpSpPr>
          <a:xfrm>
            <a:off x="-212035" y="0"/>
            <a:ext cx="12404035" cy="6866537"/>
            <a:chOff x="92765" y="-243199"/>
            <a:chExt cx="12404035" cy="7101199"/>
          </a:xfrm>
        </p:grpSpPr>
        <p:pic>
          <p:nvPicPr>
            <p:cNvPr id="5" name="Picture 4">
              <a:extLst>
                <a:ext uri="{FF2B5EF4-FFF2-40B4-BE49-F238E27FC236}">
                  <a16:creationId xmlns:a16="http://schemas.microsoft.com/office/drawing/2014/main" id="{C7DEBEA1-E884-1B1D-EA0D-53DDEE529AD8}"/>
                </a:ext>
              </a:extLst>
            </p:cNvPr>
            <p:cNvPicPr>
              <a:picLocks noChangeAspect="1"/>
            </p:cNvPicPr>
            <p:nvPr/>
          </p:nvPicPr>
          <p:blipFill>
            <a:blip r:embed="rId2"/>
            <a:stretch>
              <a:fillRect/>
            </a:stretch>
          </p:blipFill>
          <p:spPr>
            <a:xfrm rot="16200000">
              <a:off x="4160253" y="-1478546"/>
              <a:ext cx="7101199" cy="9571894"/>
            </a:xfrm>
            <a:prstGeom prst="rect">
              <a:avLst/>
            </a:prstGeom>
          </p:spPr>
        </p:pic>
        <p:sp>
          <p:nvSpPr>
            <p:cNvPr id="7" name="Rectangle 6">
              <a:extLst>
                <a:ext uri="{FF2B5EF4-FFF2-40B4-BE49-F238E27FC236}">
                  <a16:creationId xmlns:a16="http://schemas.microsoft.com/office/drawing/2014/main" id="{1DAA5B1D-C620-77C8-A04F-9A9CFD0C31F0}"/>
                </a:ext>
              </a:extLst>
            </p:cNvPr>
            <p:cNvSpPr/>
            <p:nvPr/>
          </p:nvSpPr>
          <p:spPr>
            <a:xfrm>
              <a:off x="92765" y="-243199"/>
              <a:ext cx="12404035" cy="7101199"/>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8557846 w 12192000"/>
                <a:gd name="connsiteY1" fmla="*/ 11723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8557846 w 12192000"/>
                <a:gd name="connsiteY1" fmla="*/ 11723 h 6858000"/>
                <a:gd name="connsiteX2" fmla="*/ 12192000 w 12192000"/>
                <a:gd name="connsiteY2" fmla="*/ 0 h 6858000"/>
                <a:gd name="connsiteX3" fmla="*/ 12192000 w 12192000"/>
                <a:gd name="connsiteY3" fmla="*/ 3012831 h 6858000"/>
                <a:gd name="connsiteX4" fmla="*/ 12192000 w 12192000"/>
                <a:gd name="connsiteY4" fmla="*/ 6858000 h 6858000"/>
                <a:gd name="connsiteX5" fmla="*/ 0 w 12192000"/>
                <a:gd name="connsiteY5" fmla="*/ 6858000 h 6858000"/>
                <a:gd name="connsiteX6" fmla="*/ 0 w 12192000"/>
                <a:gd name="connsiteY6" fmla="*/ 0 h 6858000"/>
                <a:gd name="connsiteX0" fmla="*/ 0 w 12203723"/>
                <a:gd name="connsiteY0" fmla="*/ 0 h 6858000"/>
                <a:gd name="connsiteX1" fmla="*/ 8557846 w 12203723"/>
                <a:gd name="connsiteY1" fmla="*/ 11723 h 6858000"/>
                <a:gd name="connsiteX2" fmla="*/ 12192000 w 12203723"/>
                <a:gd name="connsiteY2" fmla="*/ 0 h 6858000"/>
                <a:gd name="connsiteX3" fmla="*/ 12192000 w 12203723"/>
                <a:gd name="connsiteY3" fmla="*/ 3012831 h 6858000"/>
                <a:gd name="connsiteX4" fmla="*/ 12203723 w 12203723"/>
                <a:gd name="connsiteY4" fmla="*/ 4794738 h 6858000"/>
                <a:gd name="connsiteX5" fmla="*/ 12192000 w 12203723"/>
                <a:gd name="connsiteY5" fmla="*/ 6858000 h 6858000"/>
                <a:gd name="connsiteX6" fmla="*/ 0 w 12203723"/>
                <a:gd name="connsiteY6" fmla="*/ 6858000 h 6858000"/>
                <a:gd name="connsiteX7" fmla="*/ 0 w 12203723"/>
                <a:gd name="connsiteY7" fmla="*/ 0 h 6858000"/>
                <a:gd name="connsiteX0" fmla="*/ 0 w 12203723"/>
                <a:gd name="connsiteY0" fmla="*/ 0 h 6858000"/>
                <a:gd name="connsiteX1" fmla="*/ 5931877 w 12203723"/>
                <a:gd name="connsiteY1" fmla="*/ 0 h 6858000"/>
                <a:gd name="connsiteX2" fmla="*/ 8557846 w 12203723"/>
                <a:gd name="connsiteY2" fmla="*/ 11723 h 6858000"/>
                <a:gd name="connsiteX3" fmla="*/ 12192000 w 12203723"/>
                <a:gd name="connsiteY3" fmla="*/ 0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8557846 w 12203723"/>
                <a:gd name="connsiteY2" fmla="*/ 11723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717323 w 12203723"/>
                <a:gd name="connsiteY2" fmla="*/ 1711569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717323 w 12203723"/>
                <a:gd name="connsiteY2" fmla="*/ 1711569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717323 w 12203723"/>
                <a:gd name="connsiteY2" fmla="*/ 1711569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717323 w 12203723"/>
                <a:gd name="connsiteY2" fmla="*/ 1711569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541477 w 12203723"/>
                <a:gd name="connsiteY2" fmla="*/ 1852246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541477 w 12203723"/>
                <a:gd name="connsiteY2" fmla="*/ 1852246 h 6858000"/>
                <a:gd name="connsiteX3" fmla="*/ 7807569 w 12203723"/>
                <a:gd name="connsiteY3" fmla="*/ 3130061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541477 w 12203723"/>
                <a:gd name="connsiteY2" fmla="*/ 1852246 h 6858000"/>
                <a:gd name="connsiteX3" fmla="*/ 7725508 w 12203723"/>
                <a:gd name="connsiteY3" fmla="*/ 3387969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541477 w 12203723"/>
                <a:gd name="connsiteY2" fmla="*/ 1852246 h 6858000"/>
                <a:gd name="connsiteX3" fmla="*/ 7725508 w 12203723"/>
                <a:gd name="connsiteY3" fmla="*/ 3387969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541477 w 12203723"/>
                <a:gd name="connsiteY2" fmla="*/ 1852246 h 6858000"/>
                <a:gd name="connsiteX3" fmla="*/ 7725508 w 12203723"/>
                <a:gd name="connsiteY3" fmla="*/ 3387969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459415 w 12203723"/>
                <a:gd name="connsiteY2" fmla="*/ 1887415 h 6858000"/>
                <a:gd name="connsiteX3" fmla="*/ 7725508 w 12203723"/>
                <a:gd name="connsiteY3" fmla="*/ 3387969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459415 w 12203723"/>
                <a:gd name="connsiteY2" fmla="*/ 1887415 h 6858000"/>
                <a:gd name="connsiteX3" fmla="*/ 7725508 w 12203723"/>
                <a:gd name="connsiteY3" fmla="*/ 3387969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11723 h 6869723"/>
                <a:gd name="connsiteX1" fmla="*/ 5662246 w 12203723"/>
                <a:gd name="connsiteY1" fmla="*/ 0 h 6869723"/>
                <a:gd name="connsiteX2" fmla="*/ 6459415 w 12203723"/>
                <a:gd name="connsiteY2" fmla="*/ 1899138 h 6869723"/>
                <a:gd name="connsiteX3" fmla="*/ 7725508 w 12203723"/>
                <a:gd name="connsiteY3" fmla="*/ 3399692 h 6869723"/>
                <a:gd name="connsiteX4" fmla="*/ 12133385 w 12203723"/>
                <a:gd name="connsiteY4" fmla="*/ 3774830 h 6869723"/>
                <a:gd name="connsiteX5" fmla="*/ 12203723 w 12203723"/>
                <a:gd name="connsiteY5" fmla="*/ 4806461 h 6869723"/>
                <a:gd name="connsiteX6" fmla="*/ 12192000 w 12203723"/>
                <a:gd name="connsiteY6" fmla="*/ 6869723 h 6869723"/>
                <a:gd name="connsiteX7" fmla="*/ 0 w 12203723"/>
                <a:gd name="connsiteY7" fmla="*/ 6869723 h 6869723"/>
                <a:gd name="connsiteX8" fmla="*/ 0 w 12203723"/>
                <a:gd name="connsiteY8" fmla="*/ 11723 h 6869723"/>
                <a:gd name="connsiteX0" fmla="*/ 0 w 12203723"/>
                <a:gd name="connsiteY0" fmla="*/ 11723 h 6869723"/>
                <a:gd name="connsiteX1" fmla="*/ 5662246 w 12203723"/>
                <a:gd name="connsiteY1" fmla="*/ 0 h 6869723"/>
                <a:gd name="connsiteX2" fmla="*/ 6459415 w 12203723"/>
                <a:gd name="connsiteY2" fmla="*/ 1899138 h 6869723"/>
                <a:gd name="connsiteX3" fmla="*/ 7725508 w 12203723"/>
                <a:gd name="connsiteY3" fmla="*/ 3399692 h 6869723"/>
                <a:gd name="connsiteX4" fmla="*/ 12180277 w 12203723"/>
                <a:gd name="connsiteY4" fmla="*/ 3798277 h 6869723"/>
                <a:gd name="connsiteX5" fmla="*/ 12203723 w 12203723"/>
                <a:gd name="connsiteY5" fmla="*/ 4806461 h 6869723"/>
                <a:gd name="connsiteX6" fmla="*/ 12192000 w 12203723"/>
                <a:gd name="connsiteY6" fmla="*/ 6869723 h 6869723"/>
                <a:gd name="connsiteX7" fmla="*/ 0 w 12203723"/>
                <a:gd name="connsiteY7" fmla="*/ 6869723 h 6869723"/>
                <a:gd name="connsiteX8" fmla="*/ 0 w 12203723"/>
                <a:gd name="connsiteY8" fmla="*/ 11723 h 6869723"/>
                <a:gd name="connsiteX0" fmla="*/ 0 w 12215965"/>
                <a:gd name="connsiteY0" fmla="*/ 11723 h 6869723"/>
                <a:gd name="connsiteX1" fmla="*/ 5662246 w 12215965"/>
                <a:gd name="connsiteY1" fmla="*/ 0 h 6869723"/>
                <a:gd name="connsiteX2" fmla="*/ 6459415 w 12215965"/>
                <a:gd name="connsiteY2" fmla="*/ 1899138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6471138 w 12215965"/>
                <a:gd name="connsiteY2" fmla="*/ 1934307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6471138 w 12215965"/>
                <a:gd name="connsiteY2" fmla="*/ 1934307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6471138 w 12215965"/>
                <a:gd name="connsiteY2" fmla="*/ 1934307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6447692 w 12215965"/>
                <a:gd name="connsiteY2" fmla="*/ 1981199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6447692 w 12215965"/>
                <a:gd name="connsiteY2" fmla="*/ 1981199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7725508 w 12215965"/>
                <a:gd name="connsiteY2" fmla="*/ 3399692 h 6869723"/>
                <a:gd name="connsiteX3" fmla="*/ 12215446 w 12215965"/>
                <a:gd name="connsiteY3" fmla="*/ 4982307 h 6869723"/>
                <a:gd name="connsiteX4" fmla="*/ 12203723 w 12215965"/>
                <a:gd name="connsiteY4" fmla="*/ 4806461 h 6869723"/>
                <a:gd name="connsiteX5" fmla="*/ 12192000 w 12215965"/>
                <a:gd name="connsiteY5" fmla="*/ 6869723 h 6869723"/>
                <a:gd name="connsiteX6" fmla="*/ 0 w 12215965"/>
                <a:gd name="connsiteY6" fmla="*/ 6869723 h 6869723"/>
                <a:gd name="connsiteX7" fmla="*/ 0 w 12215965"/>
                <a:gd name="connsiteY7" fmla="*/ 11723 h 6869723"/>
                <a:gd name="connsiteX0" fmla="*/ 0 w 12215965"/>
                <a:gd name="connsiteY0" fmla="*/ 11723 h 6869723"/>
                <a:gd name="connsiteX1" fmla="*/ 5662246 w 12215965"/>
                <a:gd name="connsiteY1" fmla="*/ 0 h 6869723"/>
                <a:gd name="connsiteX2" fmla="*/ 7725508 w 12215965"/>
                <a:gd name="connsiteY2" fmla="*/ 3399692 h 6869723"/>
                <a:gd name="connsiteX3" fmla="*/ 12215446 w 12215965"/>
                <a:gd name="connsiteY3" fmla="*/ 4982307 h 6869723"/>
                <a:gd name="connsiteX4" fmla="*/ 12203723 w 12215965"/>
                <a:gd name="connsiteY4" fmla="*/ 4806461 h 6869723"/>
                <a:gd name="connsiteX5" fmla="*/ 12192000 w 12215965"/>
                <a:gd name="connsiteY5" fmla="*/ 6869723 h 6869723"/>
                <a:gd name="connsiteX6" fmla="*/ 0 w 12215965"/>
                <a:gd name="connsiteY6" fmla="*/ 6869723 h 6869723"/>
                <a:gd name="connsiteX7" fmla="*/ 0 w 12215965"/>
                <a:gd name="connsiteY7" fmla="*/ 11723 h 6869723"/>
                <a:gd name="connsiteX0" fmla="*/ 0 w 12215965"/>
                <a:gd name="connsiteY0" fmla="*/ 11723 h 6869723"/>
                <a:gd name="connsiteX1" fmla="*/ 5662246 w 12215965"/>
                <a:gd name="connsiteY1" fmla="*/ 0 h 6869723"/>
                <a:gd name="connsiteX2" fmla="*/ 7725508 w 12215965"/>
                <a:gd name="connsiteY2" fmla="*/ 3399692 h 6869723"/>
                <a:gd name="connsiteX3" fmla="*/ 12215446 w 12215965"/>
                <a:gd name="connsiteY3" fmla="*/ 4982307 h 6869723"/>
                <a:gd name="connsiteX4" fmla="*/ 12203723 w 12215965"/>
                <a:gd name="connsiteY4" fmla="*/ 4806461 h 6869723"/>
                <a:gd name="connsiteX5" fmla="*/ 12192000 w 12215965"/>
                <a:gd name="connsiteY5" fmla="*/ 6869723 h 6869723"/>
                <a:gd name="connsiteX6" fmla="*/ 0 w 12215965"/>
                <a:gd name="connsiteY6" fmla="*/ 6869723 h 6869723"/>
                <a:gd name="connsiteX7" fmla="*/ 0 w 12215965"/>
                <a:gd name="connsiteY7" fmla="*/ 11723 h 6869723"/>
                <a:gd name="connsiteX0" fmla="*/ 0 w 12215965"/>
                <a:gd name="connsiteY0" fmla="*/ 11723 h 6869723"/>
                <a:gd name="connsiteX1" fmla="*/ 5662246 w 12215965"/>
                <a:gd name="connsiteY1" fmla="*/ 0 h 6869723"/>
                <a:gd name="connsiteX2" fmla="*/ 7725508 w 12215965"/>
                <a:gd name="connsiteY2" fmla="*/ 3399692 h 6869723"/>
                <a:gd name="connsiteX3" fmla="*/ 12215446 w 12215965"/>
                <a:gd name="connsiteY3" fmla="*/ 4982307 h 6869723"/>
                <a:gd name="connsiteX4" fmla="*/ 12203723 w 12215965"/>
                <a:gd name="connsiteY4" fmla="*/ 4806461 h 6869723"/>
                <a:gd name="connsiteX5" fmla="*/ 12192000 w 12215965"/>
                <a:gd name="connsiteY5" fmla="*/ 6869723 h 6869723"/>
                <a:gd name="connsiteX6" fmla="*/ 0 w 12215965"/>
                <a:gd name="connsiteY6" fmla="*/ 6869723 h 6869723"/>
                <a:gd name="connsiteX7" fmla="*/ 0 w 12215965"/>
                <a:gd name="connsiteY7" fmla="*/ 11723 h 6869723"/>
                <a:gd name="connsiteX0" fmla="*/ 0 w 12215965"/>
                <a:gd name="connsiteY0" fmla="*/ 0 h 6858000"/>
                <a:gd name="connsiteX1" fmla="*/ 5158154 w 12215965"/>
                <a:gd name="connsiteY1" fmla="*/ 11723 h 6858000"/>
                <a:gd name="connsiteX2" fmla="*/ 7725508 w 12215965"/>
                <a:gd name="connsiteY2" fmla="*/ 3387969 h 6858000"/>
                <a:gd name="connsiteX3" fmla="*/ 12215446 w 12215965"/>
                <a:gd name="connsiteY3" fmla="*/ 4970584 h 6858000"/>
                <a:gd name="connsiteX4" fmla="*/ 12203723 w 12215965"/>
                <a:gd name="connsiteY4" fmla="*/ 4794738 h 6858000"/>
                <a:gd name="connsiteX5" fmla="*/ 12192000 w 12215965"/>
                <a:gd name="connsiteY5" fmla="*/ 6858000 h 6858000"/>
                <a:gd name="connsiteX6" fmla="*/ 0 w 12215965"/>
                <a:gd name="connsiteY6" fmla="*/ 6858000 h 6858000"/>
                <a:gd name="connsiteX7" fmla="*/ 0 w 12215965"/>
                <a:gd name="connsiteY7" fmla="*/ 0 h 6858000"/>
                <a:gd name="connsiteX0" fmla="*/ 0 w 12215965"/>
                <a:gd name="connsiteY0" fmla="*/ 0 h 6858000"/>
                <a:gd name="connsiteX1" fmla="*/ 5158154 w 12215965"/>
                <a:gd name="connsiteY1" fmla="*/ 11723 h 6858000"/>
                <a:gd name="connsiteX2" fmla="*/ 7704243 w 12215965"/>
                <a:gd name="connsiteY2" fmla="*/ 3444676 h 6858000"/>
                <a:gd name="connsiteX3" fmla="*/ 12215446 w 12215965"/>
                <a:gd name="connsiteY3" fmla="*/ 4970584 h 6858000"/>
                <a:gd name="connsiteX4" fmla="*/ 12203723 w 12215965"/>
                <a:gd name="connsiteY4" fmla="*/ 4794738 h 6858000"/>
                <a:gd name="connsiteX5" fmla="*/ 12192000 w 12215965"/>
                <a:gd name="connsiteY5" fmla="*/ 6858000 h 6858000"/>
                <a:gd name="connsiteX6" fmla="*/ 0 w 12215965"/>
                <a:gd name="connsiteY6" fmla="*/ 6858000 h 6858000"/>
                <a:gd name="connsiteX7" fmla="*/ 0 w 12215965"/>
                <a:gd name="connsiteY7" fmla="*/ 0 h 6858000"/>
                <a:gd name="connsiteX0" fmla="*/ 0 w 12215965"/>
                <a:gd name="connsiteY0" fmla="*/ 0 h 6858000"/>
                <a:gd name="connsiteX1" fmla="*/ 5158154 w 12215965"/>
                <a:gd name="connsiteY1" fmla="*/ 11723 h 6858000"/>
                <a:gd name="connsiteX2" fmla="*/ 7732597 w 12215965"/>
                <a:gd name="connsiteY2" fmla="*/ 3402146 h 6858000"/>
                <a:gd name="connsiteX3" fmla="*/ 12215446 w 12215965"/>
                <a:gd name="connsiteY3" fmla="*/ 4970584 h 6858000"/>
                <a:gd name="connsiteX4" fmla="*/ 12203723 w 12215965"/>
                <a:gd name="connsiteY4" fmla="*/ 4794738 h 6858000"/>
                <a:gd name="connsiteX5" fmla="*/ 12192000 w 12215965"/>
                <a:gd name="connsiteY5" fmla="*/ 6858000 h 6858000"/>
                <a:gd name="connsiteX6" fmla="*/ 0 w 12215965"/>
                <a:gd name="connsiteY6" fmla="*/ 6858000 h 6858000"/>
                <a:gd name="connsiteX7" fmla="*/ 0 w 12215965"/>
                <a:gd name="connsiteY7" fmla="*/ 0 h 6858000"/>
                <a:gd name="connsiteX0" fmla="*/ 0 w 12215965"/>
                <a:gd name="connsiteY0" fmla="*/ 0 h 6858000"/>
                <a:gd name="connsiteX1" fmla="*/ 5158154 w 12215965"/>
                <a:gd name="connsiteY1" fmla="*/ 11723 h 6858000"/>
                <a:gd name="connsiteX2" fmla="*/ 7732597 w 12215965"/>
                <a:gd name="connsiteY2" fmla="*/ 3402146 h 6858000"/>
                <a:gd name="connsiteX3" fmla="*/ 12215446 w 12215965"/>
                <a:gd name="connsiteY3" fmla="*/ 4970584 h 6858000"/>
                <a:gd name="connsiteX4" fmla="*/ 12203723 w 12215965"/>
                <a:gd name="connsiteY4" fmla="*/ 4794738 h 6858000"/>
                <a:gd name="connsiteX5" fmla="*/ 12192000 w 12215965"/>
                <a:gd name="connsiteY5" fmla="*/ 6858000 h 6858000"/>
                <a:gd name="connsiteX6" fmla="*/ 0 w 12215965"/>
                <a:gd name="connsiteY6" fmla="*/ 6858000 h 6858000"/>
                <a:gd name="connsiteX7" fmla="*/ 0 w 12215965"/>
                <a:gd name="connsiteY7" fmla="*/ 0 h 6858000"/>
                <a:gd name="connsiteX0" fmla="*/ 0 w 12215965"/>
                <a:gd name="connsiteY0" fmla="*/ 0 h 6858000"/>
                <a:gd name="connsiteX1" fmla="*/ 5158154 w 12215965"/>
                <a:gd name="connsiteY1" fmla="*/ 11723 h 6858000"/>
                <a:gd name="connsiteX2" fmla="*/ 7732597 w 12215965"/>
                <a:gd name="connsiteY2" fmla="*/ 3402146 h 6858000"/>
                <a:gd name="connsiteX3" fmla="*/ 12215446 w 12215965"/>
                <a:gd name="connsiteY3" fmla="*/ 4970584 h 6858000"/>
                <a:gd name="connsiteX4" fmla="*/ 12203723 w 12215965"/>
                <a:gd name="connsiteY4" fmla="*/ 4794738 h 6858000"/>
                <a:gd name="connsiteX5" fmla="*/ 12192000 w 12215965"/>
                <a:gd name="connsiteY5" fmla="*/ 6858000 h 6858000"/>
                <a:gd name="connsiteX6" fmla="*/ 0 w 12215965"/>
                <a:gd name="connsiteY6" fmla="*/ 6858000 h 6858000"/>
                <a:gd name="connsiteX7" fmla="*/ 0 w 1221596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5965" h="6858000">
                  <a:moveTo>
                    <a:pt x="0" y="0"/>
                  </a:moveTo>
                  <a:lnTo>
                    <a:pt x="5158154" y="11723"/>
                  </a:lnTo>
                  <a:cubicBezTo>
                    <a:pt x="6445739" y="576384"/>
                    <a:pt x="6769624" y="2765602"/>
                    <a:pt x="7732597" y="3402146"/>
                  </a:cubicBezTo>
                  <a:cubicBezTo>
                    <a:pt x="9309941" y="4921693"/>
                    <a:pt x="10753969" y="5009661"/>
                    <a:pt x="12215446" y="4970584"/>
                  </a:cubicBezTo>
                  <a:cubicBezTo>
                    <a:pt x="12219354" y="5564553"/>
                    <a:pt x="12199815" y="4200769"/>
                    <a:pt x="12203723" y="4794738"/>
                  </a:cubicBezTo>
                  <a:cubicBezTo>
                    <a:pt x="12199815" y="5482492"/>
                    <a:pt x="12195908" y="6170246"/>
                    <a:pt x="12192000" y="6858000"/>
                  </a:cubicBezTo>
                  <a:lnTo>
                    <a:pt x="0" y="6858000"/>
                  </a:lnTo>
                  <a:lnTo>
                    <a:pt x="0" y="0"/>
                  </a:lnTo>
                  <a:close/>
                </a:path>
              </a:pathLst>
            </a:custGeom>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68096FE9-9299-F341-58B5-35F8E276904B}"/>
              </a:ext>
            </a:extLst>
          </p:cNvPr>
          <p:cNvSpPr/>
          <p:nvPr/>
        </p:nvSpPr>
        <p:spPr>
          <a:xfrm>
            <a:off x="424070" y="2023944"/>
            <a:ext cx="6692900" cy="1015663"/>
          </a:xfrm>
          <a:prstGeom prst="rect">
            <a:avLst/>
          </a:prstGeom>
          <a:noFill/>
        </p:spPr>
        <p:txBody>
          <a:bodyPr wrap="square" lIns="91440" tIns="45720" rIns="91440" bIns="45720">
            <a:spAutoFit/>
          </a:bodyPr>
          <a:lstStyle/>
          <a:p>
            <a:pPr algn="ctr"/>
            <a:r>
              <a:rPr lang="en-GB" sz="6000" b="1" cap="none" spc="0" dirty="0">
                <a:ln w="22225">
                  <a:solidFill>
                    <a:schemeClr val="accent2"/>
                  </a:solidFill>
                  <a:prstDash val="solid"/>
                </a:ln>
                <a:solidFill>
                  <a:schemeClr val="accent2">
                    <a:lumMod val="40000"/>
                    <a:lumOff val="60000"/>
                  </a:schemeClr>
                </a:solidFill>
                <a:effectLst/>
              </a:rPr>
              <a:t>Capstone Project </a:t>
            </a:r>
          </a:p>
        </p:txBody>
      </p:sp>
      <p:sp>
        <p:nvSpPr>
          <p:cNvPr id="10" name="Rectangle 9">
            <a:extLst>
              <a:ext uri="{FF2B5EF4-FFF2-40B4-BE49-F238E27FC236}">
                <a16:creationId xmlns:a16="http://schemas.microsoft.com/office/drawing/2014/main" id="{81E4F0E7-3610-8A04-F4D3-C8BDB6C4C8CF}"/>
              </a:ext>
            </a:extLst>
          </p:cNvPr>
          <p:cNvSpPr/>
          <p:nvPr/>
        </p:nvSpPr>
        <p:spPr>
          <a:xfrm>
            <a:off x="0" y="2904571"/>
            <a:ext cx="8332602" cy="1446550"/>
          </a:xfrm>
          <a:prstGeom prst="rect">
            <a:avLst/>
          </a:prstGeom>
          <a:noFill/>
        </p:spPr>
        <p:txBody>
          <a:bodyPr wrap="none" lIns="91440" tIns="45720" rIns="91440" bIns="45720">
            <a:spAutoFit/>
          </a:bodyPr>
          <a:lstStyle/>
          <a:p>
            <a:pPr algn="ctr"/>
            <a:r>
              <a:rPr lang="en-GB" sz="8800" b="1" cap="none" spc="0" dirty="0">
                <a:ln w="22225">
                  <a:solidFill>
                    <a:srgbClr val="0070C0"/>
                  </a:solidFill>
                  <a:prstDash val="solid"/>
                </a:ln>
                <a:solidFill>
                  <a:schemeClr val="bg1"/>
                </a:solidFill>
                <a:effectLst/>
              </a:rPr>
              <a:t>Weather Analysis</a:t>
            </a:r>
          </a:p>
        </p:txBody>
      </p:sp>
    </p:spTree>
    <p:extLst>
      <p:ext uri="{BB962C8B-B14F-4D97-AF65-F5344CB8AC3E}">
        <p14:creationId xmlns:p14="http://schemas.microsoft.com/office/powerpoint/2010/main" val="3206057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9D04EF-E3A1-FB01-0DCB-DF7815605578}"/>
              </a:ext>
            </a:extLst>
          </p:cNvPr>
          <p:cNvSpPr txBox="1"/>
          <p:nvPr/>
        </p:nvSpPr>
        <p:spPr>
          <a:xfrm>
            <a:off x="8890000" y="508000"/>
            <a:ext cx="3187700" cy="5878532"/>
          </a:xfrm>
          <a:prstGeom prst="rect">
            <a:avLst/>
          </a:prstGeom>
          <a:noFill/>
          <a:ln>
            <a:solidFill>
              <a:schemeClr val="accent1">
                <a:shade val="15000"/>
              </a:schemeClr>
            </a:solidFill>
          </a:ln>
        </p:spPr>
        <p:txBody>
          <a:bodyPr wrap="square" rtlCol="0">
            <a:spAutoFit/>
          </a:bodyPr>
          <a:lstStyle/>
          <a:p>
            <a:pPr algn="just"/>
            <a:r>
              <a:rPr lang="en-IN" sz="2400" b="1" i="0" dirty="0">
                <a:solidFill>
                  <a:schemeClr val="bg1"/>
                </a:solidFill>
                <a:effectLst/>
                <a:latin typeface="Plus Jakarta Sans"/>
              </a:rPr>
              <a:t>Create a bar chart in Power BI to highlight cities with the highest and lowest average temperatures in the dataset.</a:t>
            </a:r>
          </a:p>
          <a:p>
            <a:pPr algn="just"/>
            <a:endParaRPr lang="en-IN" sz="2400" b="1" i="0" dirty="0">
              <a:solidFill>
                <a:schemeClr val="bg1"/>
              </a:solidFill>
              <a:effectLst/>
              <a:latin typeface="Plus Jakarta Sans"/>
            </a:endParaRPr>
          </a:p>
          <a:p>
            <a:pPr algn="just"/>
            <a:r>
              <a:rPr lang="en-IN" sz="2000" i="0" dirty="0">
                <a:effectLst/>
                <a:latin typeface="Söhne"/>
              </a:rPr>
              <a:t>The Power BI bar chart highlighted temperature variations, with one city having the highest average temperature and another the lowest. This data is essential for urban planning and climate research.</a:t>
            </a:r>
          </a:p>
          <a:p>
            <a:pPr algn="just"/>
            <a:br>
              <a:rPr lang="en-IN" sz="2400" dirty="0"/>
            </a:br>
            <a:endParaRPr lang="en-US" sz="2400" dirty="0"/>
          </a:p>
        </p:txBody>
      </p:sp>
      <p:pic>
        <p:nvPicPr>
          <p:cNvPr id="3" name="Picture 2">
            <a:extLst>
              <a:ext uri="{FF2B5EF4-FFF2-40B4-BE49-F238E27FC236}">
                <a16:creationId xmlns:a16="http://schemas.microsoft.com/office/drawing/2014/main" id="{9FD0A062-72D6-BE40-55E1-33E45EA90E4D}"/>
              </a:ext>
            </a:extLst>
          </p:cNvPr>
          <p:cNvPicPr>
            <a:picLocks noChangeAspect="1"/>
          </p:cNvPicPr>
          <p:nvPr/>
        </p:nvPicPr>
        <p:blipFill rotWithShape="1">
          <a:blip r:embed="rId2"/>
          <a:srcRect l="28668" t="32776" r="28804" b="40641"/>
          <a:stretch/>
        </p:blipFill>
        <p:spPr>
          <a:xfrm>
            <a:off x="114300" y="1417399"/>
            <a:ext cx="8402320" cy="2952891"/>
          </a:xfrm>
          <a:prstGeom prst="rect">
            <a:avLst/>
          </a:prstGeom>
        </p:spPr>
      </p:pic>
    </p:spTree>
    <p:extLst>
      <p:ext uri="{BB962C8B-B14F-4D97-AF65-F5344CB8AC3E}">
        <p14:creationId xmlns:p14="http://schemas.microsoft.com/office/powerpoint/2010/main" val="3994617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8B793BD-21EF-0070-EE40-69380F7DA6B4}"/>
              </a:ext>
            </a:extLst>
          </p:cNvPr>
          <p:cNvSpPr/>
          <p:nvPr/>
        </p:nvSpPr>
        <p:spPr>
          <a:xfrm>
            <a:off x="3771900" y="12700"/>
            <a:ext cx="3238500" cy="584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Wind Analysis</a:t>
            </a:r>
          </a:p>
        </p:txBody>
      </p:sp>
      <p:pic>
        <p:nvPicPr>
          <p:cNvPr id="6" name="Picture 5">
            <a:extLst>
              <a:ext uri="{FF2B5EF4-FFF2-40B4-BE49-F238E27FC236}">
                <a16:creationId xmlns:a16="http://schemas.microsoft.com/office/drawing/2014/main" id="{D24DF5BC-5F86-263B-277A-9BAF9BAE80A3}"/>
              </a:ext>
            </a:extLst>
          </p:cNvPr>
          <p:cNvPicPr>
            <a:picLocks noChangeAspect="1"/>
          </p:cNvPicPr>
          <p:nvPr/>
        </p:nvPicPr>
        <p:blipFill rotWithShape="1">
          <a:blip r:embed="rId2"/>
          <a:srcRect l="5555" t="20015" r="28922" b="13721"/>
          <a:stretch/>
        </p:blipFill>
        <p:spPr>
          <a:xfrm>
            <a:off x="558800" y="734636"/>
            <a:ext cx="10769600" cy="6123364"/>
          </a:xfrm>
          <a:prstGeom prst="rect">
            <a:avLst/>
          </a:prstGeom>
        </p:spPr>
      </p:pic>
    </p:spTree>
    <p:extLst>
      <p:ext uri="{BB962C8B-B14F-4D97-AF65-F5344CB8AC3E}">
        <p14:creationId xmlns:p14="http://schemas.microsoft.com/office/powerpoint/2010/main" val="2768427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4DF5BC-5F86-263B-277A-9BAF9BAE80A3}"/>
              </a:ext>
            </a:extLst>
          </p:cNvPr>
          <p:cNvPicPr>
            <a:picLocks noChangeAspect="1"/>
          </p:cNvPicPr>
          <p:nvPr/>
        </p:nvPicPr>
        <p:blipFill rotWithShape="1">
          <a:blip r:embed="rId2"/>
          <a:srcRect l="36709" t="33944" r="28922" b="43407"/>
          <a:stretch/>
        </p:blipFill>
        <p:spPr>
          <a:xfrm>
            <a:off x="91440" y="1915160"/>
            <a:ext cx="8171796" cy="3027680"/>
          </a:xfrm>
          <a:prstGeom prst="rect">
            <a:avLst/>
          </a:prstGeom>
        </p:spPr>
      </p:pic>
      <p:sp>
        <p:nvSpPr>
          <p:cNvPr id="2" name="TextBox 1">
            <a:extLst>
              <a:ext uri="{FF2B5EF4-FFF2-40B4-BE49-F238E27FC236}">
                <a16:creationId xmlns:a16="http://schemas.microsoft.com/office/drawing/2014/main" id="{7747201F-A810-B8F6-ADCC-9F716D250E27}"/>
              </a:ext>
            </a:extLst>
          </p:cNvPr>
          <p:cNvSpPr txBox="1"/>
          <p:nvPr/>
        </p:nvSpPr>
        <p:spPr>
          <a:xfrm>
            <a:off x="8458200" y="266700"/>
            <a:ext cx="3568700" cy="4647426"/>
          </a:xfrm>
          <a:prstGeom prst="rect">
            <a:avLst/>
          </a:prstGeom>
          <a:noFill/>
          <a:ln>
            <a:solidFill>
              <a:schemeClr val="accent1">
                <a:shade val="15000"/>
              </a:schemeClr>
            </a:solidFill>
          </a:ln>
        </p:spPr>
        <p:txBody>
          <a:bodyPr wrap="square" rtlCol="0">
            <a:spAutoFit/>
          </a:bodyPr>
          <a:lstStyle/>
          <a:p>
            <a:pPr algn="just"/>
            <a:r>
              <a:rPr lang="en-IN" sz="2000" b="1" i="0" dirty="0">
                <a:solidFill>
                  <a:schemeClr val="bg1"/>
                </a:solidFill>
                <a:effectLst/>
                <a:latin typeface="Plus Jakarta Sans"/>
              </a:rPr>
              <a:t>Create a Power BI scatter plot to show the relationship between wind speed and air pressure for a specific city.</a:t>
            </a:r>
          </a:p>
          <a:p>
            <a:pPr algn="just"/>
            <a:endParaRPr lang="en-US" dirty="0"/>
          </a:p>
          <a:p>
            <a:pPr algn="just"/>
            <a:br>
              <a:rPr lang="en-IN" dirty="0"/>
            </a:br>
            <a:r>
              <a:rPr lang="en-IN" sz="2000" b="0" i="0" dirty="0">
                <a:effectLst/>
                <a:latin typeface="Söhne"/>
              </a:rPr>
              <a:t>The Power BI scatter plot showed a negative correlation between wind speed and air pressure in a city. Higher wind speed was linked to lower air pressure, indicating stormy weather systems. Valuable for meteorology and storm monitoring</a:t>
            </a:r>
            <a:endParaRPr lang="en-US" dirty="0"/>
          </a:p>
        </p:txBody>
      </p:sp>
    </p:spTree>
    <p:extLst>
      <p:ext uri="{BB962C8B-B14F-4D97-AF65-F5344CB8AC3E}">
        <p14:creationId xmlns:p14="http://schemas.microsoft.com/office/powerpoint/2010/main" val="2060267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4DF5BC-5F86-263B-277A-9BAF9BAE80A3}"/>
              </a:ext>
            </a:extLst>
          </p:cNvPr>
          <p:cNvPicPr>
            <a:picLocks noChangeAspect="1"/>
          </p:cNvPicPr>
          <p:nvPr/>
        </p:nvPicPr>
        <p:blipFill rotWithShape="1">
          <a:blip r:embed="rId2"/>
          <a:srcRect l="6174" t="34164" r="63599" b="43187"/>
          <a:stretch/>
        </p:blipFill>
        <p:spPr>
          <a:xfrm>
            <a:off x="127000" y="1409700"/>
            <a:ext cx="7476477" cy="3149600"/>
          </a:xfrm>
          <a:prstGeom prst="rect">
            <a:avLst/>
          </a:prstGeom>
        </p:spPr>
      </p:pic>
      <p:sp>
        <p:nvSpPr>
          <p:cNvPr id="2" name="TextBox 1">
            <a:extLst>
              <a:ext uri="{FF2B5EF4-FFF2-40B4-BE49-F238E27FC236}">
                <a16:creationId xmlns:a16="http://schemas.microsoft.com/office/drawing/2014/main" id="{C13D454D-F7A4-FB82-ADE3-061E809DDE2E}"/>
              </a:ext>
            </a:extLst>
          </p:cNvPr>
          <p:cNvSpPr txBox="1"/>
          <p:nvPr/>
        </p:nvSpPr>
        <p:spPr>
          <a:xfrm>
            <a:off x="7874000" y="317500"/>
            <a:ext cx="4191000" cy="4370427"/>
          </a:xfrm>
          <a:prstGeom prst="rect">
            <a:avLst/>
          </a:prstGeom>
          <a:noFill/>
          <a:ln>
            <a:solidFill>
              <a:schemeClr val="accent1">
                <a:shade val="15000"/>
              </a:schemeClr>
            </a:solidFill>
          </a:ln>
        </p:spPr>
        <p:txBody>
          <a:bodyPr wrap="square" rtlCol="0">
            <a:spAutoFit/>
          </a:bodyPr>
          <a:lstStyle/>
          <a:p>
            <a:pPr algn="just"/>
            <a:r>
              <a:rPr lang="en-IN" sz="2000" b="1" i="0" dirty="0">
                <a:solidFill>
                  <a:schemeClr val="bg1"/>
                </a:solidFill>
                <a:effectLst/>
                <a:latin typeface="Plus Jakarta Sans"/>
              </a:rPr>
              <a:t>Can you generate a Power BI heatmap illustrating the average wind speeds across cities for different months of the year?</a:t>
            </a:r>
          </a:p>
          <a:p>
            <a:pPr algn="just"/>
            <a:endParaRPr lang="en-US" dirty="0"/>
          </a:p>
          <a:p>
            <a:pPr algn="just"/>
            <a:r>
              <a:rPr lang="en-IN" b="0" i="0" dirty="0">
                <a:solidFill>
                  <a:srgbClr val="000000"/>
                </a:solidFill>
                <a:effectLst/>
                <a:latin typeface="Söhne"/>
              </a:rPr>
              <a:t>The Power BI heatmap showcased seasonal wind speed patterns in cities. Summers had the lowest wind speeds, while autumn and winter saw increases. Coastal cities had higher year-round speeds due to maritime influence. Crucial for urban planning and renewable energy.</a:t>
            </a:r>
          </a:p>
          <a:p>
            <a:pPr algn="just"/>
            <a:br>
              <a:rPr lang="en-IN" b="0" i="0" dirty="0">
                <a:solidFill>
                  <a:srgbClr val="000000"/>
                </a:solidFill>
                <a:effectLst/>
                <a:latin typeface="Söhne"/>
              </a:rPr>
            </a:br>
            <a:endParaRPr lang="en-IN" b="0" i="0" dirty="0">
              <a:solidFill>
                <a:srgbClr val="000000"/>
              </a:solidFill>
              <a:effectLst/>
              <a:latin typeface="Söhne"/>
            </a:endParaRPr>
          </a:p>
          <a:p>
            <a:pPr algn="just"/>
            <a:endParaRPr lang="en-US" dirty="0"/>
          </a:p>
        </p:txBody>
      </p:sp>
    </p:spTree>
    <p:extLst>
      <p:ext uri="{BB962C8B-B14F-4D97-AF65-F5344CB8AC3E}">
        <p14:creationId xmlns:p14="http://schemas.microsoft.com/office/powerpoint/2010/main" val="2437650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4DF5BC-5F86-263B-277A-9BAF9BAE80A3}"/>
              </a:ext>
            </a:extLst>
          </p:cNvPr>
          <p:cNvPicPr>
            <a:picLocks noChangeAspect="1"/>
          </p:cNvPicPr>
          <p:nvPr/>
        </p:nvPicPr>
        <p:blipFill rotWithShape="1">
          <a:blip r:embed="rId2"/>
          <a:srcRect l="46909" t="56484" r="28922" b="13721"/>
          <a:stretch/>
        </p:blipFill>
        <p:spPr>
          <a:xfrm>
            <a:off x="218440" y="500380"/>
            <a:ext cx="6024880" cy="4175812"/>
          </a:xfrm>
          <a:prstGeom prst="rect">
            <a:avLst/>
          </a:prstGeom>
        </p:spPr>
      </p:pic>
      <p:sp>
        <p:nvSpPr>
          <p:cNvPr id="2" name="TextBox 1">
            <a:extLst>
              <a:ext uri="{FF2B5EF4-FFF2-40B4-BE49-F238E27FC236}">
                <a16:creationId xmlns:a16="http://schemas.microsoft.com/office/drawing/2014/main" id="{055BDFBD-B77D-1E9C-CEEE-4B00F00AA0C6}"/>
              </a:ext>
            </a:extLst>
          </p:cNvPr>
          <p:cNvSpPr txBox="1"/>
          <p:nvPr/>
        </p:nvSpPr>
        <p:spPr>
          <a:xfrm>
            <a:off x="6502400" y="711200"/>
            <a:ext cx="4851400" cy="3539430"/>
          </a:xfrm>
          <a:prstGeom prst="rect">
            <a:avLst/>
          </a:prstGeom>
          <a:noFill/>
          <a:ln>
            <a:solidFill>
              <a:schemeClr val="accent1">
                <a:shade val="15000"/>
              </a:schemeClr>
            </a:solidFill>
          </a:ln>
        </p:spPr>
        <p:txBody>
          <a:bodyPr wrap="square" rtlCol="0">
            <a:spAutoFit/>
          </a:bodyPr>
          <a:lstStyle/>
          <a:p>
            <a:pPr algn="just"/>
            <a:r>
              <a:rPr lang="en-IN" sz="2000" b="1" i="0" dirty="0">
                <a:solidFill>
                  <a:schemeClr val="bg1"/>
                </a:solidFill>
                <a:effectLst/>
                <a:latin typeface="Plus Jakarta Sans"/>
              </a:rPr>
              <a:t>Create a wind rose chart in Power BI to visualize the prevailing wind directions for a selected city</a:t>
            </a:r>
            <a:endParaRPr lang="en-IN" sz="2000" dirty="0">
              <a:solidFill>
                <a:srgbClr val="24292E"/>
              </a:solidFill>
              <a:latin typeface="Plus Jakarta Sans"/>
            </a:endParaRPr>
          </a:p>
          <a:p>
            <a:pPr algn="just"/>
            <a:endParaRPr lang="en-IN" sz="2000" b="0" i="0" dirty="0">
              <a:solidFill>
                <a:srgbClr val="24292E"/>
              </a:solidFill>
              <a:effectLst/>
              <a:latin typeface="Plus Jakarta Sans"/>
            </a:endParaRPr>
          </a:p>
          <a:p>
            <a:pPr algn="just"/>
            <a:r>
              <a:rPr lang="en-IN" b="0" i="0" dirty="0">
                <a:solidFill>
                  <a:srgbClr val="24292E"/>
                </a:solidFill>
                <a:effectLst/>
                <a:latin typeface="Plus Jakarta Sans"/>
              </a:rPr>
              <a:t>The Power BI bar chart illustrated dominant north and west wind directions in the selected city. This information is crucial for microclimate understanding, urban planning, and energy infrastructure. It aids informed decisions based on local geography's impact on wind patterns and climate.</a:t>
            </a:r>
          </a:p>
          <a:p>
            <a:pPr algn="just"/>
            <a:endParaRPr lang="en-US" dirty="0"/>
          </a:p>
        </p:txBody>
      </p:sp>
    </p:spTree>
    <p:extLst>
      <p:ext uri="{BB962C8B-B14F-4D97-AF65-F5344CB8AC3E}">
        <p14:creationId xmlns:p14="http://schemas.microsoft.com/office/powerpoint/2010/main" val="427654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4DF5BC-5F86-263B-277A-9BAF9BAE80A3}"/>
              </a:ext>
            </a:extLst>
          </p:cNvPr>
          <p:cNvPicPr>
            <a:picLocks noChangeAspect="1"/>
          </p:cNvPicPr>
          <p:nvPr/>
        </p:nvPicPr>
        <p:blipFill rotWithShape="1">
          <a:blip r:embed="rId2"/>
          <a:srcRect l="8381" t="56779" r="68489" b="13721"/>
          <a:stretch/>
        </p:blipFill>
        <p:spPr>
          <a:xfrm>
            <a:off x="409168" y="1209040"/>
            <a:ext cx="5851932" cy="4196080"/>
          </a:xfrm>
          <a:prstGeom prst="rect">
            <a:avLst/>
          </a:prstGeom>
        </p:spPr>
      </p:pic>
      <p:sp>
        <p:nvSpPr>
          <p:cNvPr id="3" name="TextBox 2">
            <a:extLst>
              <a:ext uri="{FF2B5EF4-FFF2-40B4-BE49-F238E27FC236}">
                <a16:creationId xmlns:a16="http://schemas.microsoft.com/office/drawing/2014/main" id="{9B5CED44-2A72-421C-628B-456E3493FCFA}"/>
              </a:ext>
            </a:extLst>
          </p:cNvPr>
          <p:cNvSpPr txBox="1"/>
          <p:nvPr/>
        </p:nvSpPr>
        <p:spPr>
          <a:xfrm>
            <a:off x="6375400" y="1412240"/>
            <a:ext cx="5283200" cy="3139321"/>
          </a:xfrm>
          <a:prstGeom prst="rect">
            <a:avLst/>
          </a:prstGeom>
          <a:noFill/>
          <a:ln>
            <a:solidFill>
              <a:schemeClr val="accent1">
                <a:shade val="15000"/>
              </a:schemeClr>
            </a:solidFill>
          </a:ln>
        </p:spPr>
        <p:txBody>
          <a:bodyPr wrap="square" rtlCol="0">
            <a:spAutoFit/>
          </a:bodyPr>
          <a:lstStyle/>
          <a:p>
            <a:pPr algn="just"/>
            <a:r>
              <a:rPr lang="en-IN" sz="2000" b="1" i="0" dirty="0">
                <a:solidFill>
                  <a:schemeClr val="bg1"/>
                </a:solidFill>
                <a:effectLst/>
                <a:latin typeface="Plus Jakarta Sans"/>
              </a:rPr>
              <a:t>How does the wind speed change over the course of a day? Create a radial chart in Power BI to represent this.</a:t>
            </a:r>
          </a:p>
          <a:p>
            <a:pPr algn="just"/>
            <a:endParaRPr lang="en-IN" sz="2000" dirty="0">
              <a:latin typeface="Plus Jakarta Sans"/>
            </a:endParaRPr>
          </a:p>
          <a:p>
            <a:pPr algn="just"/>
            <a:r>
              <a:rPr lang="en-IN" sz="2000" i="0" dirty="0">
                <a:effectLst/>
                <a:latin typeface="Plus Jakarta Sans"/>
              </a:rPr>
              <a:t>The Power BI radial chart showcased daily wind speed fluctuations, with lower speeds in the early morning and peaks in the late afternoon, linked to daytime heating. Vital for energy, agriculture, and urban planning.</a:t>
            </a:r>
          </a:p>
          <a:p>
            <a:pPr algn="just"/>
            <a:endParaRPr lang="en-US" dirty="0"/>
          </a:p>
        </p:txBody>
      </p:sp>
    </p:spTree>
    <p:extLst>
      <p:ext uri="{BB962C8B-B14F-4D97-AF65-F5344CB8AC3E}">
        <p14:creationId xmlns:p14="http://schemas.microsoft.com/office/powerpoint/2010/main" val="378842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0121F6D-1872-E261-2B77-ADF296EB1773}"/>
              </a:ext>
            </a:extLst>
          </p:cNvPr>
          <p:cNvSpPr/>
          <p:nvPr/>
        </p:nvSpPr>
        <p:spPr>
          <a:xfrm>
            <a:off x="4432300" y="114300"/>
            <a:ext cx="3124200" cy="635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Humidity Analysis</a:t>
            </a:r>
          </a:p>
        </p:txBody>
      </p:sp>
      <p:pic>
        <p:nvPicPr>
          <p:cNvPr id="6" name="Picture 5">
            <a:extLst>
              <a:ext uri="{FF2B5EF4-FFF2-40B4-BE49-F238E27FC236}">
                <a16:creationId xmlns:a16="http://schemas.microsoft.com/office/drawing/2014/main" id="{FCE35283-F701-0AAA-7F77-57606E24570C}"/>
              </a:ext>
            </a:extLst>
          </p:cNvPr>
          <p:cNvPicPr>
            <a:picLocks noChangeAspect="1"/>
          </p:cNvPicPr>
          <p:nvPr/>
        </p:nvPicPr>
        <p:blipFill rotWithShape="1">
          <a:blip r:embed="rId2"/>
          <a:srcRect l="5719" t="20053" r="28922" b="13684"/>
          <a:stretch/>
        </p:blipFill>
        <p:spPr>
          <a:xfrm>
            <a:off x="826614" y="850900"/>
            <a:ext cx="10538772" cy="6007100"/>
          </a:xfrm>
          <a:prstGeom prst="rect">
            <a:avLst/>
          </a:prstGeom>
        </p:spPr>
      </p:pic>
    </p:spTree>
    <p:extLst>
      <p:ext uri="{BB962C8B-B14F-4D97-AF65-F5344CB8AC3E}">
        <p14:creationId xmlns:p14="http://schemas.microsoft.com/office/powerpoint/2010/main" val="3806512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E35283-F701-0AAA-7F77-57606E24570C}"/>
              </a:ext>
            </a:extLst>
          </p:cNvPr>
          <p:cNvPicPr>
            <a:picLocks noChangeAspect="1"/>
          </p:cNvPicPr>
          <p:nvPr/>
        </p:nvPicPr>
        <p:blipFill rotWithShape="1">
          <a:blip r:embed="rId2"/>
          <a:srcRect l="41392" t="48491" r="28922" b="15085"/>
          <a:stretch/>
        </p:blipFill>
        <p:spPr>
          <a:xfrm>
            <a:off x="139700" y="850899"/>
            <a:ext cx="7150100" cy="4932251"/>
          </a:xfrm>
          <a:prstGeom prst="rect">
            <a:avLst/>
          </a:prstGeom>
        </p:spPr>
      </p:pic>
      <p:sp>
        <p:nvSpPr>
          <p:cNvPr id="2" name="TextBox 1">
            <a:extLst>
              <a:ext uri="{FF2B5EF4-FFF2-40B4-BE49-F238E27FC236}">
                <a16:creationId xmlns:a16="http://schemas.microsoft.com/office/drawing/2014/main" id="{D8E8C2C1-46A3-F7AA-08E0-B9681A2A5525}"/>
              </a:ext>
            </a:extLst>
          </p:cNvPr>
          <p:cNvSpPr txBox="1"/>
          <p:nvPr/>
        </p:nvSpPr>
        <p:spPr>
          <a:xfrm>
            <a:off x="7543800" y="888999"/>
            <a:ext cx="4381500" cy="3785652"/>
          </a:xfrm>
          <a:prstGeom prst="rect">
            <a:avLst/>
          </a:prstGeom>
          <a:noFill/>
          <a:ln>
            <a:solidFill>
              <a:schemeClr val="accent1">
                <a:shade val="15000"/>
              </a:schemeClr>
            </a:solidFill>
          </a:ln>
        </p:spPr>
        <p:txBody>
          <a:bodyPr wrap="square" rtlCol="0">
            <a:spAutoFit/>
          </a:bodyPr>
          <a:lstStyle/>
          <a:p>
            <a:pPr algn="just"/>
            <a:r>
              <a:rPr lang="en-IN" sz="2000" b="1" i="0" dirty="0">
                <a:solidFill>
                  <a:schemeClr val="bg1"/>
                </a:solidFill>
                <a:effectLst/>
                <a:latin typeface="Plus Jakarta Sans"/>
              </a:rPr>
              <a:t>How does humidity vary across different cities? Generate a heatmap in Power BI to visualize this variation.</a:t>
            </a:r>
          </a:p>
          <a:p>
            <a:pPr algn="just"/>
            <a:endParaRPr lang="en-US" sz="2000" dirty="0"/>
          </a:p>
          <a:p>
            <a:pPr algn="just"/>
            <a:r>
              <a:rPr lang="en-US" sz="2000" dirty="0"/>
              <a:t>The Power BI heatmap table depicted global humidity variations. Coastal cities had higher humidity, while inland cities showed more fluctuations. Tropical cities had consistently high humidity, temperate cities had seasonal changes. Valuable for geography's impact on humidity and urban planning.</a:t>
            </a:r>
          </a:p>
        </p:txBody>
      </p:sp>
    </p:spTree>
    <p:extLst>
      <p:ext uri="{BB962C8B-B14F-4D97-AF65-F5344CB8AC3E}">
        <p14:creationId xmlns:p14="http://schemas.microsoft.com/office/powerpoint/2010/main" val="421535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E35283-F701-0AAA-7F77-57606E24570C}"/>
              </a:ext>
            </a:extLst>
          </p:cNvPr>
          <p:cNvPicPr>
            <a:picLocks noChangeAspect="1"/>
          </p:cNvPicPr>
          <p:nvPr/>
        </p:nvPicPr>
        <p:blipFill rotWithShape="1">
          <a:blip r:embed="rId2"/>
          <a:srcRect l="6326" t="48718" r="59414" b="15124"/>
          <a:stretch/>
        </p:blipFill>
        <p:spPr>
          <a:xfrm>
            <a:off x="190500" y="1025037"/>
            <a:ext cx="7176107" cy="4258163"/>
          </a:xfrm>
          <a:prstGeom prst="rect">
            <a:avLst/>
          </a:prstGeom>
        </p:spPr>
      </p:pic>
      <p:sp>
        <p:nvSpPr>
          <p:cNvPr id="2" name="TextBox 1">
            <a:extLst>
              <a:ext uri="{FF2B5EF4-FFF2-40B4-BE49-F238E27FC236}">
                <a16:creationId xmlns:a16="http://schemas.microsoft.com/office/drawing/2014/main" id="{8A34C92F-C803-A434-9BEA-078CFB3FFA92}"/>
              </a:ext>
            </a:extLst>
          </p:cNvPr>
          <p:cNvSpPr txBox="1"/>
          <p:nvPr/>
        </p:nvSpPr>
        <p:spPr>
          <a:xfrm>
            <a:off x="7658100" y="1320800"/>
            <a:ext cx="4114800" cy="3416320"/>
          </a:xfrm>
          <a:prstGeom prst="rect">
            <a:avLst/>
          </a:prstGeom>
          <a:noFill/>
          <a:ln>
            <a:solidFill>
              <a:schemeClr val="accent1">
                <a:shade val="15000"/>
              </a:schemeClr>
            </a:solidFill>
          </a:ln>
        </p:spPr>
        <p:txBody>
          <a:bodyPr wrap="square" rtlCol="0">
            <a:spAutoFit/>
          </a:bodyPr>
          <a:lstStyle/>
          <a:p>
            <a:pPr algn="just"/>
            <a:r>
              <a:rPr lang="en-IN" sz="2400" b="0" i="0" u="sng" dirty="0">
                <a:solidFill>
                  <a:schemeClr val="bg1"/>
                </a:solidFill>
                <a:effectLst/>
                <a:latin typeface="Söhne"/>
              </a:rPr>
              <a:t>Additional Analysis</a:t>
            </a:r>
          </a:p>
          <a:p>
            <a:pPr algn="just"/>
            <a:r>
              <a:rPr lang="en-IN" sz="2400" b="0" i="0" dirty="0">
                <a:effectLst/>
                <a:latin typeface="Söhne"/>
              </a:rPr>
              <a:t>The Power BI time-series chart depicted monthly humidity trends, with highs in summer and lows in winter, indicating a strong seasonal influence tied to temperature fluctuations. Essential for agriculture, tourism, and climate studies.</a:t>
            </a:r>
            <a:endParaRPr lang="en-US" sz="2400" dirty="0"/>
          </a:p>
        </p:txBody>
      </p:sp>
    </p:spTree>
    <p:extLst>
      <p:ext uri="{BB962C8B-B14F-4D97-AF65-F5344CB8AC3E}">
        <p14:creationId xmlns:p14="http://schemas.microsoft.com/office/powerpoint/2010/main" val="2226346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6272511-594A-E018-E1FF-F6A0D9889B7B}"/>
              </a:ext>
            </a:extLst>
          </p:cNvPr>
          <p:cNvSpPr/>
          <p:nvPr/>
        </p:nvSpPr>
        <p:spPr>
          <a:xfrm>
            <a:off x="4229100" y="139700"/>
            <a:ext cx="3111500" cy="571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Spatial Analysis</a:t>
            </a:r>
          </a:p>
        </p:txBody>
      </p:sp>
      <p:pic>
        <p:nvPicPr>
          <p:cNvPr id="6" name="Picture 5">
            <a:extLst>
              <a:ext uri="{FF2B5EF4-FFF2-40B4-BE49-F238E27FC236}">
                <a16:creationId xmlns:a16="http://schemas.microsoft.com/office/drawing/2014/main" id="{075CCD69-EDAC-760D-84C2-C647C1F91127}"/>
              </a:ext>
            </a:extLst>
          </p:cNvPr>
          <p:cNvPicPr>
            <a:picLocks noChangeAspect="1"/>
          </p:cNvPicPr>
          <p:nvPr/>
        </p:nvPicPr>
        <p:blipFill rotWithShape="1">
          <a:blip r:embed="rId2"/>
          <a:srcRect l="5719" t="20306" r="29248" b="13722"/>
          <a:stretch/>
        </p:blipFill>
        <p:spPr>
          <a:xfrm>
            <a:off x="990600" y="775035"/>
            <a:ext cx="10420350" cy="5943265"/>
          </a:xfrm>
          <a:prstGeom prst="rect">
            <a:avLst/>
          </a:prstGeom>
        </p:spPr>
      </p:pic>
    </p:spTree>
    <p:extLst>
      <p:ext uri="{BB962C8B-B14F-4D97-AF65-F5344CB8AC3E}">
        <p14:creationId xmlns:p14="http://schemas.microsoft.com/office/powerpoint/2010/main" val="3355249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0B6C751-A3E7-F982-6C8E-CF191B14F418}"/>
              </a:ext>
            </a:extLst>
          </p:cNvPr>
          <p:cNvGrpSpPr/>
          <p:nvPr/>
        </p:nvGrpSpPr>
        <p:grpSpPr>
          <a:xfrm>
            <a:off x="-328765" y="-8537"/>
            <a:ext cx="12215965" cy="6875074"/>
            <a:chOff x="-23965" y="-17074"/>
            <a:chExt cx="12215965" cy="6875074"/>
          </a:xfrm>
        </p:grpSpPr>
        <p:pic>
          <p:nvPicPr>
            <p:cNvPr id="5" name="Picture 4">
              <a:extLst>
                <a:ext uri="{FF2B5EF4-FFF2-40B4-BE49-F238E27FC236}">
                  <a16:creationId xmlns:a16="http://schemas.microsoft.com/office/drawing/2014/main" id="{C7DEBEA1-E884-1B1D-EA0D-53DDEE529AD8}"/>
                </a:ext>
              </a:extLst>
            </p:cNvPr>
            <p:cNvPicPr>
              <a:picLocks noChangeAspect="1"/>
            </p:cNvPicPr>
            <p:nvPr/>
          </p:nvPicPr>
          <p:blipFill>
            <a:blip r:embed="rId2"/>
            <a:stretch>
              <a:fillRect/>
            </a:stretch>
          </p:blipFill>
          <p:spPr>
            <a:xfrm rot="16200000">
              <a:off x="4120916" y="-1213084"/>
              <a:ext cx="6875074" cy="9267094"/>
            </a:xfrm>
            <a:prstGeom prst="rect">
              <a:avLst/>
            </a:prstGeom>
          </p:spPr>
        </p:pic>
        <p:sp>
          <p:nvSpPr>
            <p:cNvPr id="7" name="Rectangle 6">
              <a:extLst>
                <a:ext uri="{FF2B5EF4-FFF2-40B4-BE49-F238E27FC236}">
                  <a16:creationId xmlns:a16="http://schemas.microsoft.com/office/drawing/2014/main" id="{1DAA5B1D-C620-77C8-A04F-9A9CFD0C31F0}"/>
                </a:ext>
              </a:extLst>
            </p:cNvPr>
            <p:cNvSpPr/>
            <p:nvPr/>
          </p:nvSpPr>
          <p:spPr>
            <a:xfrm>
              <a:off x="-23965" y="0"/>
              <a:ext cx="12215965"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8557846 w 12192000"/>
                <a:gd name="connsiteY1" fmla="*/ 11723 h 6858000"/>
                <a:gd name="connsiteX2" fmla="*/ 12192000 w 12192000"/>
                <a:gd name="connsiteY2" fmla="*/ 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8557846 w 12192000"/>
                <a:gd name="connsiteY1" fmla="*/ 11723 h 6858000"/>
                <a:gd name="connsiteX2" fmla="*/ 12192000 w 12192000"/>
                <a:gd name="connsiteY2" fmla="*/ 0 h 6858000"/>
                <a:gd name="connsiteX3" fmla="*/ 12192000 w 12192000"/>
                <a:gd name="connsiteY3" fmla="*/ 3012831 h 6858000"/>
                <a:gd name="connsiteX4" fmla="*/ 12192000 w 12192000"/>
                <a:gd name="connsiteY4" fmla="*/ 6858000 h 6858000"/>
                <a:gd name="connsiteX5" fmla="*/ 0 w 12192000"/>
                <a:gd name="connsiteY5" fmla="*/ 6858000 h 6858000"/>
                <a:gd name="connsiteX6" fmla="*/ 0 w 12192000"/>
                <a:gd name="connsiteY6" fmla="*/ 0 h 6858000"/>
                <a:gd name="connsiteX0" fmla="*/ 0 w 12203723"/>
                <a:gd name="connsiteY0" fmla="*/ 0 h 6858000"/>
                <a:gd name="connsiteX1" fmla="*/ 8557846 w 12203723"/>
                <a:gd name="connsiteY1" fmla="*/ 11723 h 6858000"/>
                <a:gd name="connsiteX2" fmla="*/ 12192000 w 12203723"/>
                <a:gd name="connsiteY2" fmla="*/ 0 h 6858000"/>
                <a:gd name="connsiteX3" fmla="*/ 12192000 w 12203723"/>
                <a:gd name="connsiteY3" fmla="*/ 3012831 h 6858000"/>
                <a:gd name="connsiteX4" fmla="*/ 12203723 w 12203723"/>
                <a:gd name="connsiteY4" fmla="*/ 4794738 h 6858000"/>
                <a:gd name="connsiteX5" fmla="*/ 12192000 w 12203723"/>
                <a:gd name="connsiteY5" fmla="*/ 6858000 h 6858000"/>
                <a:gd name="connsiteX6" fmla="*/ 0 w 12203723"/>
                <a:gd name="connsiteY6" fmla="*/ 6858000 h 6858000"/>
                <a:gd name="connsiteX7" fmla="*/ 0 w 12203723"/>
                <a:gd name="connsiteY7" fmla="*/ 0 h 6858000"/>
                <a:gd name="connsiteX0" fmla="*/ 0 w 12203723"/>
                <a:gd name="connsiteY0" fmla="*/ 0 h 6858000"/>
                <a:gd name="connsiteX1" fmla="*/ 5931877 w 12203723"/>
                <a:gd name="connsiteY1" fmla="*/ 0 h 6858000"/>
                <a:gd name="connsiteX2" fmla="*/ 8557846 w 12203723"/>
                <a:gd name="connsiteY2" fmla="*/ 11723 h 6858000"/>
                <a:gd name="connsiteX3" fmla="*/ 12192000 w 12203723"/>
                <a:gd name="connsiteY3" fmla="*/ 0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8557846 w 12203723"/>
                <a:gd name="connsiteY2" fmla="*/ 11723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717323 w 12203723"/>
                <a:gd name="connsiteY2" fmla="*/ 1711569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717323 w 12203723"/>
                <a:gd name="connsiteY2" fmla="*/ 1711569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717323 w 12203723"/>
                <a:gd name="connsiteY2" fmla="*/ 1711569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717323 w 12203723"/>
                <a:gd name="connsiteY2" fmla="*/ 1711569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541477 w 12203723"/>
                <a:gd name="connsiteY2" fmla="*/ 1852246 h 6858000"/>
                <a:gd name="connsiteX3" fmla="*/ 7807569 w 12203723"/>
                <a:gd name="connsiteY3" fmla="*/ 3130061 h 6858000"/>
                <a:gd name="connsiteX4" fmla="*/ 12192000 w 12203723"/>
                <a:gd name="connsiteY4" fmla="*/ 3012831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541477 w 12203723"/>
                <a:gd name="connsiteY2" fmla="*/ 1852246 h 6858000"/>
                <a:gd name="connsiteX3" fmla="*/ 7807569 w 12203723"/>
                <a:gd name="connsiteY3" fmla="*/ 3130061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541477 w 12203723"/>
                <a:gd name="connsiteY2" fmla="*/ 1852246 h 6858000"/>
                <a:gd name="connsiteX3" fmla="*/ 7725508 w 12203723"/>
                <a:gd name="connsiteY3" fmla="*/ 3387969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541477 w 12203723"/>
                <a:gd name="connsiteY2" fmla="*/ 1852246 h 6858000"/>
                <a:gd name="connsiteX3" fmla="*/ 7725508 w 12203723"/>
                <a:gd name="connsiteY3" fmla="*/ 3387969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541477 w 12203723"/>
                <a:gd name="connsiteY2" fmla="*/ 1852246 h 6858000"/>
                <a:gd name="connsiteX3" fmla="*/ 7725508 w 12203723"/>
                <a:gd name="connsiteY3" fmla="*/ 3387969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459415 w 12203723"/>
                <a:gd name="connsiteY2" fmla="*/ 1887415 h 6858000"/>
                <a:gd name="connsiteX3" fmla="*/ 7725508 w 12203723"/>
                <a:gd name="connsiteY3" fmla="*/ 3387969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0 h 6858000"/>
                <a:gd name="connsiteX1" fmla="*/ 5931877 w 12203723"/>
                <a:gd name="connsiteY1" fmla="*/ 0 h 6858000"/>
                <a:gd name="connsiteX2" fmla="*/ 6459415 w 12203723"/>
                <a:gd name="connsiteY2" fmla="*/ 1887415 h 6858000"/>
                <a:gd name="connsiteX3" fmla="*/ 7725508 w 12203723"/>
                <a:gd name="connsiteY3" fmla="*/ 3387969 h 6858000"/>
                <a:gd name="connsiteX4" fmla="*/ 12133385 w 12203723"/>
                <a:gd name="connsiteY4" fmla="*/ 3763107 h 6858000"/>
                <a:gd name="connsiteX5" fmla="*/ 12203723 w 12203723"/>
                <a:gd name="connsiteY5" fmla="*/ 4794738 h 6858000"/>
                <a:gd name="connsiteX6" fmla="*/ 12192000 w 12203723"/>
                <a:gd name="connsiteY6" fmla="*/ 6858000 h 6858000"/>
                <a:gd name="connsiteX7" fmla="*/ 0 w 12203723"/>
                <a:gd name="connsiteY7" fmla="*/ 6858000 h 6858000"/>
                <a:gd name="connsiteX8" fmla="*/ 0 w 12203723"/>
                <a:gd name="connsiteY8" fmla="*/ 0 h 6858000"/>
                <a:gd name="connsiteX0" fmla="*/ 0 w 12203723"/>
                <a:gd name="connsiteY0" fmla="*/ 11723 h 6869723"/>
                <a:gd name="connsiteX1" fmla="*/ 5662246 w 12203723"/>
                <a:gd name="connsiteY1" fmla="*/ 0 h 6869723"/>
                <a:gd name="connsiteX2" fmla="*/ 6459415 w 12203723"/>
                <a:gd name="connsiteY2" fmla="*/ 1899138 h 6869723"/>
                <a:gd name="connsiteX3" fmla="*/ 7725508 w 12203723"/>
                <a:gd name="connsiteY3" fmla="*/ 3399692 h 6869723"/>
                <a:gd name="connsiteX4" fmla="*/ 12133385 w 12203723"/>
                <a:gd name="connsiteY4" fmla="*/ 3774830 h 6869723"/>
                <a:gd name="connsiteX5" fmla="*/ 12203723 w 12203723"/>
                <a:gd name="connsiteY5" fmla="*/ 4806461 h 6869723"/>
                <a:gd name="connsiteX6" fmla="*/ 12192000 w 12203723"/>
                <a:gd name="connsiteY6" fmla="*/ 6869723 h 6869723"/>
                <a:gd name="connsiteX7" fmla="*/ 0 w 12203723"/>
                <a:gd name="connsiteY7" fmla="*/ 6869723 h 6869723"/>
                <a:gd name="connsiteX8" fmla="*/ 0 w 12203723"/>
                <a:gd name="connsiteY8" fmla="*/ 11723 h 6869723"/>
                <a:gd name="connsiteX0" fmla="*/ 0 w 12203723"/>
                <a:gd name="connsiteY0" fmla="*/ 11723 h 6869723"/>
                <a:gd name="connsiteX1" fmla="*/ 5662246 w 12203723"/>
                <a:gd name="connsiteY1" fmla="*/ 0 h 6869723"/>
                <a:gd name="connsiteX2" fmla="*/ 6459415 w 12203723"/>
                <a:gd name="connsiteY2" fmla="*/ 1899138 h 6869723"/>
                <a:gd name="connsiteX3" fmla="*/ 7725508 w 12203723"/>
                <a:gd name="connsiteY3" fmla="*/ 3399692 h 6869723"/>
                <a:gd name="connsiteX4" fmla="*/ 12180277 w 12203723"/>
                <a:gd name="connsiteY4" fmla="*/ 3798277 h 6869723"/>
                <a:gd name="connsiteX5" fmla="*/ 12203723 w 12203723"/>
                <a:gd name="connsiteY5" fmla="*/ 4806461 h 6869723"/>
                <a:gd name="connsiteX6" fmla="*/ 12192000 w 12203723"/>
                <a:gd name="connsiteY6" fmla="*/ 6869723 h 6869723"/>
                <a:gd name="connsiteX7" fmla="*/ 0 w 12203723"/>
                <a:gd name="connsiteY7" fmla="*/ 6869723 h 6869723"/>
                <a:gd name="connsiteX8" fmla="*/ 0 w 12203723"/>
                <a:gd name="connsiteY8" fmla="*/ 11723 h 6869723"/>
                <a:gd name="connsiteX0" fmla="*/ 0 w 12215965"/>
                <a:gd name="connsiteY0" fmla="*/ 11723 h 6869723"/>
                <a:gd name="connsiteX1" fmla="*/ 5662246 w 12215965"/>
                <a:gd name="connsiteY1" fmla="*/ 0 h 6869723"/>
                <a:gd name="connsiteX2" fmla="*/ 6459415 w 12215965"/>
                <a:gd name="connsiteY2" fmla="*/ 1899138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6471138 w 12215965"/>
                <a:gd name="connsiteY2" fmla="*/ 1934307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6471138 w 12215965"/>
                <a:gd name="connsiteY2" fmla="*/ 1934307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6471138 w 12215965"/>
                <a:gd name="connsiteY2" fmla="*/ 1934307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6447692 w 12215965"/>
                <a:gd name="connsiteY2" fmla="*/ 1981199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6447692 w 12215965"/>
                <a:gd name="connsiteY2" fmla="*/ 1981199 h 6869723"/>
                <a:gd name="connsiteX3" fmla="*/ 7725508 w 12215965"/>
                <a:gd name="connsiteY3" fmla="*/ 3399692 h 6869723"/>
                <a:gd name="connsiteX4" fmla="*/ 12215446 w 12215965"/>
                <a:gd name="connsiteY4" fmla="*/ 4982307 h 6869723"/>
                <a:gd name="connsiteX5" fmla="*/ 12203723 w 12215965"/>
                <a:gd name="connsiteY5" fmla="*/ 4806461 h 6869723"/>
                <a:gd name="connsiteX6" fmla="*/ 12192000 w 12215965"/>
                <a:gd name="connsiteY6" fmla="*/ 6869723 h 6869723"/>
                <a:gd name="connsiteX7" fmla="*/ 0 w 12215965"/>
                <a:gd name="connsiteY7" fmla="*/ 6869723 h 6869723"/>
                <a:gd name="connsiteX8" fmla="*/ 0 w 12215965"/>
                <a:gd name="connsiteY8" fmla="*/ 11723 h 6869723"/>
                <a:gd name="connsiteX0" fmla="*/ 0 w 12215965"/>
                <a:gd name="connsiteY0" fmla="*/ 11723 h 6869723"/>
                <a:gd name="connsiteX1" fmla="*/ 5662246 w 12215965"/>
                <a:gd name="connsiteY1" fmla="*/ 0 h 6869723"/>
                <a:gd name="connsiteX2" fmla="*/ 7725508 w 12215965"/>
                <a:gd name="connsiteY2" fmla="*/ 3399692 h 6869723"/>
                <a:gd name="connsiteX3" fmla="*/ 12215446 w 12215965"/>
                <a:gd name="connsiteY3" fmla="*/ 4982307 h 6869723"/>
                <a:gd name="connsiteX4" fmla="*/ 12203723 w 12215965"/>
                <a:gd name="connsiteY4" fmla="*/ 4806461 h 6869723"/>
                <a:gd name="connsiteX5" fmla="*/ 12192000 w 12215965"/>
                <a:gd name="connsiteY5" fmla="*/ 6869723 h 6869723"/>
                <a:gd name="connsiteX6" fmla="*/ 0 w 12215965"/>
                <a:gd name="connsiteY6" fmla="*/ 6869723 h 6869723"/>
                <a:gd name="connsiteX7" fmla="*/ 0 w 12215965"/>
                <a:gd name="connsiteY7" fmla="*/ 11723 h 6869723"/>
                <a:gd name="connsiteX0" fmla="*/ 0 w 12215965"/>
                <a:gd name="connsiteY0" fmla="*/ 11723 h 6869723"/>
                <a:gd name="connsiteX1" fmla="*/ 5662246 w 12215965"/>
                <a:gd name="connsiteY1" fmla="*/ 0 h 6869723"/>
                <a:gd name="connsiteX2" fmla="*/ 7725508 w 12215965"/>
                <a:gd name="connsiteY2" fmla="*/ 3399692 h 6869723"/>
                <a:gd name="connsiteX3" fmla="*/ 12215446 w 12215965"/>
                <a:gd name="connsiteY3" fmla="*/ 4982307 h 6869723"/>
                <a:gd name="connsiteX4" fmla="*/ 12203723 w 12215965"/>
                <a:gd name="connsiteY4" fmla="*/ 4806461 h 6869723"/>
                <a:gd name="connsiteX5" fmla="*/ 12192000 w 12215965"/>
                <a:gd name="connsiteY5" fmla="*/ 6869723 h 6869723"/>
                <a:gd name="connsiteX6" fmla="*/ 0 w 12215965"/>
                <a:gd name="connsiteY6" fmla="*/ 6869723 h 6869723"/>
                <a:gd name="connsiteX7" fmla="*/ 0 w 12215965"/>
                <a:gd name="connsiteY7" fmla="*/ 11723 h 6869723"/>
                <a:gd name="connsiteX0" fmla="*/ 0 w 12215965"/>
                <a:gd name="connsiteY0" fmla="*/ 11723 h 6869723"/>
                <a:gd name="connsiteX1" fmla="*/ 5662246 w 12215965"/>
                <a:gd name="connsiteY1" fmla="*/ 0 h 6869723"/>
                <a:gd name="connsiteX2" fmla="*/ 7725508 w 12215965"/>
                <a:gd name="connsiteY2" fmla="*/ 3399692 h 6869723"/>
                <a:gd name="connsiteX3" fmla="*/ 12215446 w 12215965"/>
                <a:gd name="connsiteY3" fmla="*/ 4982307 h 6869723"/>
                <a:gd name="connsiteX4" fmla="*/ 12203723 w 12215965"/>
                <a:gd name="connsiteY4" fmla="*/ 4806461 h 6869723"/>
                <a:gd name="connsiteX5" fmla="*/ 12192000 w 12215965"/>
                <a:gd name="connsiteY5" fmla="*/ 6869723 h 6869723"/>
                <a:gd name="connsiteX6" fmla="*/ 0 w 12215965"/>
                <a:gd name="connsiteY6" fmla="*/ 6869723 h 6869723"/>
                <a:gd name="connsiteX7" fmla="*/ 0 w 12215965"/>
                <a:gd name="connsiteY7" fmla="*/ 11723 h 6869723"/>
                <a:gd name="connsiteX0" fmla="*/ 0 w 12215965"/>
                <a:gd name="connsiteY0" fmla="*/ 11723 h 6869723"/>
                <a:gd name="connsiteX1" fmla="*/ 5662246 w 12215965"/>
                <a:gd name="connsiteY1" fmla="*/ 0 h 6869723"/>
                <a:gd name="connsiteX2" fmla="*/ 7725508 w 12215965"/>
                <a:gd name="connsiteY2" fmla="*/ 3399692 h 6869723"/>
                <a:gd name="connsiteX3" fmla="*/ 12215446 w 12215965"/>
                <a:gd name="connsiteY3" fmla="*/ 4982307 h 6869723"/>
                <a:gd name="connsiteX4" fmla="*/ 12203723 w 12215965"/>
                <a:gd name="connsiteY4" fmla="*/ 4806461 h 6869723"/>
                <a:gd name="connsiteX5" fmla="*/ 12192000 w 12215965"/>
                <a:gd name="connsiteY5" fmla="*/ 6869723 h 6869723"/>
                <a:gd name="connsiteX6" fmla="*/ 0 w 12215965"/>
                <a:gd name="connsiteY6" fmla="*/ 6869723 h 6869723"/>
                <a:gd name="connsiteX7" fmla="*/ 0 w 12215965"/>
                <a:gd name="connsiteY7" fmla="*/ 11723 h 6869723"/>
                <a:gd name="connsiteX0" fmla="*/ 0 w 12215965"/>
                <a:gd name="connsiteY0" fmla="*/ 0 h 6858000"/>
                <a:gd name="connsiteX1" fmla="*/ 5158154 w 12215965"/>
                <a:gd name="connsiteY1" fmla="*/ 11723 h 6858000"/>
                <a:gd name="connsiteX2" fmla="*/ 7725508 w 12215965"/>
                <a:gd name="connsiteY2" fmla="*/ 3387969 h 6858000"/>
                <a:gd name="connsiteX3" fmla="*/ 12215446 w 12215965"/>
                <a:gd name="connsiteY3" fmla="*/ 4970584 h 6858000"/>
                <a:gd name="connsiteX4" fmla="*/ 12203723 w 12215965"/>
                <a:gd name="connsiteY4" fmla="*/ 4794738 h 6858000"/>
                <a:gd name="connsiteX5" fmla="*/ 12192000 w 12215965"/>
                <a:gd name="connsiteY5" fmla="*/ 6858000 h 6858000"/>
                <a:gd name="connsiteX6" fmla="*/ 0 w 12215965"/>
                <a:gd name="connsiteY6" fmla="*/ 6858000 h 6858000"/>
                <a:gd name="connsiteX7" fmla="*/ 0 w 12215965"/>
                <a:gd name="connsiteY7" fmla="*/ 0 h 6858000"/>
                <a:gd name="connsiteX0" fmla="*/ 0 w 12215965"/>
                <a:gd name="connsiteY0" fmla="*/ 0 h 6858000"/>
                <a:gd name="connsiteX1" fmla="*/ 5158154 w 12215965"/>
                <a:gd name="connsiteY1" fmla="*/ 11723 h 6858000"/>
                <a:gd name="connsiteX2" fmla="*/ 7704243 w 12215965"/>
                <a:gd name="connsiteY2" fmla="*/ 3444676 h 6858000"/>
                <a:gd name="connsiteX3" fmla="*/ 12215446 w 12215965"/>
                <a:gd name="connsiteY3" fmla="*/ 4970584 h 6858000"/>
                <a:gd name="connsiteX4" fmla="*/ 12203723 w 12215965"/>
                <a:gd name="connsiteY4" fmla="*/ 4794738 h 6858000"/>
                <a:gd name="connsiteX5" fmla="*/ 12192000 w 12215965"/>
                <a:gd name="connsiteY5" fmla="*/ 6858000 h 6858000"/>
                <a:gd name="connsiteX6" fmla="*/ 0 w 12215965"/>
                <a:gd name="connsiteY6" fmla="*/ 6858000 h 6858000"/>
                <a:gd name="connsiteX7" fmla="*/ 0 w 12215965"/>
                <a:gd name="connsiteY7" fmla="*/ 0 h 6858000"/>
                <a:gd name="connsiteX0" fmla="*/ 0 w 12215965"/>
                <a:gd name="connsiteY0" fmla="*/ 0 h 6858000"/>
                <a:gd name="connsiteX1" fmla="*/ 5158154 w 12215965"/>
                <a:gd name="connsiteY1" fmla="*/ 11723 h 6858000"/>
                <a:gd name="connsiteX2" fmla="*/ 7732597 w 12215965"/>
                <a:gd name="connsiteY2" fmla="*/ 3402146 h 6858000"/>
                <a:gd name="connsiteX3" fmla="*/ 12215446 w 12215965"/>
                <a:gd name="connsiteY3" fmla="*/ 4970584 h 6858000"/>
                <a:gd name="connsiteX4" fmla="*/ 12203723 w 12215965"/>
                <a:gd name="connsiteY4" fmla="*/ 4794738 h 6858000"/>
                <a:gd name="connsiteX5" fmla="*/ 12192000 w 12215965"/>
                <a:gd name="connsiteY5" fmla="*/ 6858000 h 6858000"/>
                <a:gd name="connsiteX6" fmla="*/ 0 w 12215965"/>
                <a:gd name="connsiteY6" fmla="*/ 6858000 h 6858000"/>
                <a:gd name="connsiteX7" fmla="*/ 0 w 12215965"/>
                <a:gd name="connsiteY7" fmla="*/ 0 h 6858000"/>
                <a:gd name="connsiteX0" fmla="*/ 0 w 12215965"/>
                <a:gd name="connsiteY0" fmla="*/ 0 h 6858000"/>
                <a:gd name="connsiteX1" fmla="*/ 5158154 w 12215965"/>
                <a:gd name="connsiteY1" fmla="*/ 11723 h 6858000"/>
                <a:gd name="connsiteX2" fmla="*/ 7732597 w 12215965"/>
                <a:gd name="connsiteY2" fmla="*/ 3402146 h 6858000"/>
                <a:gd name="connsiteX3" fmla="*/ 12215446 w 12215965"/>
                <a:gd name="connsiteY3" fmla="*/ 4970584 h 6858000"/>
                <a:gd name="connsiteX4" fmla="*/ 12203723 w 12215965"/>
                <a:gd name="connsiteY4" fmla="*/ 4794738 h 6858000"/>
                <a:gd name="connsiteX5" fmla="*/ 12192000 w 12215965"/>
                <a:gd name="connsiteY5" fmla="*/ 6858000 h 6858000"/>
                <a:gd name="connsiteX6" fmla="*/ 0 w 12215965"/>
                <a:gd name="connsiteY6" fmla="*/ 6858000 h 6858000"/>
                <a:gd name="connsiteX7" fmla="*/ 0 w 12215965"/>
                <a:gd name="connsiteY7" fmla="*/ 0 h 6858000"/>
                <a:gd name="connsiteX0" fmla="*/ 0 w 12215965"/>
                <a:gd name="connsiteY0" fmla="*/ 0 h 6858000"/>
                <a:gd name="connsiteX1" fmla="*/ 5158154 w 12215965"/>
                <a:gd name="connsiteY1" fmla="*/ 11723 h 6858000"/>
                <a:gd name="connsiteX2" fmla="*/ 7732597 w 12215965"/>
                <a:gd name="connsiteY2" fmla="*/ 3402146 h 6858000"/>
                <a:gd name="connsiteX3" fmla="*/ 12215446 w 12215965"/>
                <a:gd name="connsiteY3" fmla="*/ 4970584 h 6858000"/>
                <a:gd name="connsiteX4" fmla="*/ 12203723 w 12215965"/>
                <a:gd name="connsiteY4" fmla="*/ 4794738 h 6858000"/>
                <a:gd name="connsiteX5" fmla="*/ 12192000 w 12215965"/>
                <a:gd name="connsiteY5" fmla="*/ 6858000 h 6858000"/>
                <a:gd name="connsiteX6" fmla="*/ 0 w 12215965"/>
                <a:gd name="connsiteY6" fmla="*/ 6858000 h 6858000"/>
                <a:gd name="connsiteX7" fmla="*/ 0 w 1221596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5965" h="6858000">
                  <a:moveTo>
                    <a:pt x="0" y="0"/>
                  </a:moveTo>
                  <a:lnTo>
                    <a:pt x="5158154" y="11723"/>
                  </a:lnTo>
                  <a:cubicBezTo>
                    <a:pt x="6445739" y="576384"/>
                    <a:pt x="6769624" y="2765602"/>
                    <a:pt x="7732597" y="3402146"/>
                  </a:cubicBezTo>
                  <a:cubicBezTo>
                    <a:pt x="9309941" y="4921693"/>
                    <a:pt x="10753969" y="5009661"/>
                    <a:pt x="12215446" y="4970584"/>
                  </a:cubicBezTo>
                  <a:cubicBezTo>
                    <a:pt x="12219354" y="5564553"/>
                    <a:pt x="12199815" y="4200769"/>
                    <a:pt x="12203723" y="4794738"/>
                  </a:cubicBezTo>
                  <a:cubicBezTo>
                    <a:pt x="12199815" y="5482492"/>
                    <a:pt x="12195908" y="6170246"/>
                    <a:pt x="12192000" y="6858000"/>
                  </a:cubicBezTo>
                  <a:lnTo>
                    <a:pt x="0" y="6858000"/>
                  </a:lnTo>
                  <a:lnTo>
                    <a:pt x="0" y="0"/>
                  </a:lnTo>
                  <a:close/>
                </a:path>
              </a:pathLst>
            </a:custGeom>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581863A3-9B8C-F091-4E9D-9DADFB214177}"/>
              </a:ext>
            </a:extLst>
          </p:cNvPr>
          <p:cNvSpPr/>
          <p:nvPr/>
        </p:nvSpPr>
        <p:spPr>
          <a:xfrm>
            <a:off x="384313" y="117990"/>
            <a:ext cx="4172489" cy="1015663"/>
          </a:xfrm>
          <a:prstGeom prst="rect">
            <a:avLst/>
          </a:prstGeom>
          <a:noFill/>
        </p:spPr>
        <p:txBody>
          <a:bodyPr wrap="none" lIns="91440" tIns="45720" rIns="91440" bIns="45720">
            <a:spAutoFit/>
          </a:bodyPr>
          <a:lstStyle/>
          <a:p>
            <a:pPr algn="ctr"/>
            <a:r>
              <a:rPr lang="en-GB" sz="6000" b="1" cap="none" spc="0" dirty="0">
                <a:ln w="22225">
                  <a:solidFill>
                    <a:srgbClr val="7030A0"/>
                  </a:solidFill>
                  <a:prstDash val="solid"/>
                </a:ln>
                <a:solidFill>
                  <a:schemeClr val="accent2">
                    <a:lumMod val="40000"/>
                    <a:lumOff val="60000"/>
                  </a:schemeClr>
                </a:solidFill>
                <a:effectLst/>
              </a:rPr>
              <a:t>Introduction</a:t>
            </a:r>
          </a:p>
        </p:txBody>
      </p:sp>
      <p:sp>
        <p:nvSpPr>
          <p:cNvPr id="3" name="TextBox 2">
            <a:extLst>
              <a:ext uri="{FF2B5EF4-FFF2-40B4-BE49-F238E27FC236}">
                <a16:creationId xmlns:a16="http://schemas.microsoft.com/office/drawing/2014/main" id="{F4775EDA-E3AC-1BD1-74C5-BD88B47840FF}"/>
              </a:ext>
            </a:extLst>
          </p:cNvPr>
          <p:cNvSpPr txBox="1"/>
          <p:nvPr/>
        </p:nvSpPr>
        <p:spPr>
          <a:xfrm>
            <a:off x="384313" y="1569363"/>
            <a:ext cx="5711687" cy="4154984"/>
          </a:xfrm>
          <a:prstGeom prst="rect">
            <a:avLst/>
          </a:prstGeom>
          <a:noFill/>
        </p:spPr>
        <p:txBody>
          <a:bodyPr wrap="square" rtlCol="0">
            <a:spAutoFit/>
          </a:bodyPr>
          <a:lstStyle/>
          <a:p>
            <a:pPr algn="just"/>
            <a:r>
              <a:rPr lang="en-US" sz="2400" dirty="0"/>
              <a:t>In  This project delves into the comprehensive analysis of weather conditions, focusing on crucial factors like humidity, wind, and temperature. By examining spatial patterns and correlations, we uncover valuable insights into climate variations and their impacts. Through this presentation, we shed light on the significance of this analysis, revealing its relevance in weather forecasting and environmental decision-making.</a:t>
            </a:r>
          </a:p>
        </p:txBody>
      </p:sp>
    </p:spTree>
    <p:extLst>
      <p:ext uri="{BB962C8B-B14F-4D97-AF65-F5344CB8AC3E}">
        <p14:creationId xmlns:p14="http://schemas.microsoft.com/office/powerpoint/2010/main" val="3064693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5CCD69-EDAC-760D-84C2-C647C1F91127}"/>
              </a:ext>
            </a:extLst>
          </p:cNvPr>
          <p:cNvPicPr>
            <a:picLocks noChangeAspect="1"/>
          </p:cNvPicPr>
          <p:nvPr/>
        </p:nvPicPr>
        <p:blipFill rotWithShape="1">
          <a:blip r:embed="rId2"/>
          <a:srcRect l="35917" t="37783" r="29247" b="25423"/>
          <a:stretch/>
        </p:blipFill>
        <p:spPr>
          <a:xfrm>
            <a:off x="139700" y="939800"/>
            <a:ext cx="7912684" cy="4699000"/>
          </a:xfrm>
          <a:prstGeom prst="rect">
            <a:avLst/>
          </a:prstGeom>
        </p:spPr>
      </p:pic>
      <p:sp>
        <p:nvSpPr>
          <p:cNvPr id="2" name="TextBox 1">
            <a:extLst>
              <a:ext uri="{FF2B5EF4-FFF2-40B4-BE49-F238E27FC236}">
                <a16:creationId xmlns:a16="http://schemas.microsoft.com/office/drawing/2014/main" id="{06DC7594-2519-AA56-3595-722A34B88D67}"/>
              </a:ext>
            </a:extLst>
          </p:cNvPr>
          <p:cNvSpPr txBox="1"/>
          <p:nvPr/>
        </p:nvSpPr>
        <p:spPr>
          <a:xfrm>
            <a:off x="8343900" y="241300"/>
            <a:ext cx="3708400" cy="5016758"/>
          </a:xfrm>
          <a:prstGeom prst="rect">
            <a:avLst/>
          </a:prstGeom>
          <a:noFill/>
          <a:ln>
            <a:solidFill>
              <a:schemeClr val="accent1">
                <a:shade val="15000"/>
              </a:schemeClr>
            </a:solidFill>
          </a:ln>
        </p:spPr>
        <p:txBody>
          <a:bodyPr wrap="square" rtlCol="0">
            <a:spAutoFit/>
          </a:bodyPr>
          <a:lstStyle/>
          <a:p>
            <a:pPr algn="just"/>
            <a:r>
              <a:rPr lang="en-IN" sz="2000" b="1" i="0" dirty="0">
                <a:solidFill>
                  <a:schemeClr val="bg1"/>
                </a:solidFill>
                <a:effectLst/>
                <a:latin typeface="Plus Jakarta Sans"/>
              </a:rPr>
              <a:t>How does the distribution of cities in terms of latitude vary across different continents? Create a scatter plot in Power BI to illustrate this.</a:t>
            </a:r>
          </a:p>
          <a:p>
            <a:pPr algn="just"/>
            <a:endParaRPr lang="en-IN" sz="2000" b="1" dirty="0">
              <a:solidFill>
                <a:schemeClr val="bg1"/>
              </a:solidFill>
              <a:latin typeface="Plus Jakarta Sans"/>
            </a:endParaRPr>
          </a:p>
          <a:p>
            <a:pPr algn="just"/>
            <a:r>
              <a:rPr lang="en-IN" sz="2000" i="0" dirty="0">
                <a:effectLst/>
                <a:latin typeface="Plus Jakarta Sans"/>
              </a:rPr>
              <a:t>The Power BI scatter plot revealed city distribution by latitude across continents. Low latitudes clustered near the equator, while higher latitudes were prevalent in North America, Europe, and northern Asia. This data underscores geographical climate diversity.</a:t>
            </a:r>
          </a:p>
          <a:p>
            <a:pPr algn="just"/>
            <a:endParaRPr lang="en-US" sz="2000" dirty="0"/>
          </a:p>
        </p:txBody>
      </p:sp>
    </p:spTree>
    <p:extLst>
      <p:ext uri="{BB962C8B-B14F-4D97-AF65-F5344CB8AC3E}">
        <p14:creationId xmlns:p14="http://schemas.microsoft.com/office/powerpoint/2010/main" val="327312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5CCD69-EDAC-760D-84C2-C647C1F91127}"/>
              </a:ext>
            </a:extLst>
          </p:cNvPr>
          <p:cNvPicPr>
            <a:picLocks noChangeAspect="1"/>
          </p:cNvPicPr>
          <p:nvPr/>
        </p:nvPicPr>
        <p:blipFill rotWithShape="1">
          <a:blip r:embed="rId2"/>
          <a:srcRect l="6274" t="37642" r="64718" b="25845"/>
          <a:stretch/>
        </p:blipFill>
        <p:spPr>
          <a:xfrm>
            <a:off x="203200" y="935063"/>
            <a:ext cx="7048500" cy="4987873"/>
          </a:xfrm>
          <a:prstGeom prst="rect">
            <a:avLst/>
          </a:prstGeom>
        </p:spPr>
      </p:pic>
      <p:sp>
        <p:nvSpPr>
          <p:cNvPr id="2" name="TextBox 1">
            <a:extLst>
              <a:ext uri="{FF2B5EF4-FFF2-40B4-BE49-F238E27FC236}">
                <a16:creationId xmlns:a16="http://schemas.microsoft.com/office/drawing/2014/main" id="{FEE02042-6A31-B779-D334-275A4B5F78C2}"/>
              </a:ext>
            </a:extLst>
          </p:cNvPr>
          <p:cNvSpPr txBox="1"/>
          <p:nvPr/>
        </p:nvSpPr>
        <p:spPr>
          <a:xfrm>
            <a:off x="7429500" y="632190"/>
            <a:ext cx="4559300" cy="4093428"/>
          </a:xfrm>
          <a:prstGeom prst="rect">
            <a:avLst/>
          </a:prstGeom>
          <a:noFill/>
          <a:ln>
            <a:solidFill>
              <a:schemeClr val="accent1">
                <a:shade val="15000"/>
              </a:schemeClr>
            </a:solidFill>
          </a:ln>
        </p:spPr>
        <p:txBody>
          <a:bodyPr wrap="square" rtlCol="0">
            <a:spAutoFit/>
          </a:bodyPr>
          <a:lstStyle/>
          <a:p>
            <a:pPr algn="just"/>
            <a:r>
              <a:rPr lang="en-IN" sz="2000" b="1" i="0" dirty="0">
                <a:solidFill>
                  <a:schemeClr val="bg1"/>
                </a:solidFill>
                <a:effectLst/>
                <a:latin typeface="Plus Jakarta Sans"/>
              </a:rPr>
              <a:t>Can you create a geographical map in Power BI showing the distribution of cities in the dataset based on their latitude and longitude?</a:t>
            </a:r>
          </a:p>
          <a:p>
            <a:pPr algn="just"/>
            <a:endParaRPr lang="en-IN" sz="2000" b="1" i="0" dirty="0">
              <a:solidFill>
                <a:schemeClr val="bg1"/>
              </a:solidFill>
              <a:effectLst/>
              <a:latin typeface="Plus Jakarta Sans"/>
            </a:endParaRPr>
          </a:p>
          <a:p>
            <a:pPr algn="just"/>
            <a:r>
              <a:rPr lang="en-IN" sz="2000" b="0" i="0" dirty="0">
                <a:solidFill>
                  <a:srgbClr val="24292E"/>
                </a:solidFill>
                <a:effectLst/>
                <a:latin typeface="Plus Jakarta Sans"/>
              </a:rPr>
              <a:t>The Power BI geographical map displayed city distribution by latitude and longitude, revealing global diversity. Coastal cities clustered near sea-level, while inland cities spread across latitudes. Essential for location-based decision-making and climate research.</a:t>
            </a:r>
          </a:p>
          <a:p>
            <a:pPr algn="just"/>
            <a:endParaRPr lang="en-US" sz="2000" dirty="0"/>
          </a:p>
        </p:txBody>
      </p:sp>
    </p:spTree>
    <p:extLst>
      <p:ext uri="{BB962C8B-B14F-4D97-AF65-F5344CB8AC3E}">
        <p14:creationId xmlns:p14="http://schemas.microsoft.com/office/powerpoint/2010/main" val="3986980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
              <a:srgbClr val="0070C0"/>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03C97CC1-1445-921E-A286-0B3C68B05BD9}"/>
              </a:ext>
            </a:extLst>
          </p:cNvPr>
          <p:cNvPicPr>
            <a:picLocks noChangeAspect="1"/>
          </p:cNvPicPr>
          <p:nvPr/>
        </p:nvPicPr>
        <p:blipFill>
          <a:blip r:embed="rId2"/>
          <a:srcRect t="47341" r="37678"/>
          <a:stretch>
            <a:fillRect/>
          </a:stretch>
        </p:blipFill>
        <p:spPr>
          <a:xfrm rot="16200000">
            <a:off x="7072384" y="2137084"/>
            <a:ext cx="6381527" cy="6743308"/>
          </a:xfrm>
          <a:custGeom>
            <a:avLst/>
            <a:gdLst>
              <a:gd name="connsiteX0" fmla="*/ 6381517 w 6381527"/>
              <a:gd name="connsiteY0" fmla="*/ 3356973 h 6743308"/>
              <a:gd name="connsiteX1" fmla="*/ 6036872 w 6381527"/>
              <a:gd name="connsiteY1" fmla="*/ 3998290 h 6743308"/>
              <a:gd name="connsiteX2" fmla="*/ 1928189 w 6381527"/>
              <a:gd name="connsiteY2" fmla="*/ 6743308 h 6743308"/>
              <a:gd name="connsiteX3" fmla="*/ 0 w 6381527"/>
              <a:gd name="connsiteY3" fmla="*/ 6743307 h 6743308"/>
              <a:gd name="connsiteX4" fmla="*/ 0 w 6381527"/>
              <a:gd name="connsiteY4" fmla="*/ 2437623 h 6743308"/>
              <a:gd name="connsiteX5" fmla="*/ 3452937 w 6381527"/>
              <a:gd name="connsiteY5" fmla="*/ 130710 h 6743308"/>
              <a:gd name="connsiteX6" fmla="*/ 4528212 w 6381527"/>
              <a:gd name="connsiteY6" fmla="*/ 344656 h 6743308"/>
              <a:gd name="connsiteX7" fmla="*/ 6250817 w 6381527"/>
              <a:gd name="connsiteY7" fmla="*/ 2923015 h 6743308"/>
              <a:gd name="connsiteX8" fmla="*/ 6381517 w 6381527"/>
              <a:gd name="connsiteY8" fmla="*/ 3356973 h 674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527" h="6743308">
                <a:moveTo>
                  <a:pt x="6381517" y="3356973"/>
                </a:moveTo>
                <a:cubicBezTo>
                  <a:pt x="6380234" y="3605834"/>
                  <a:pt x="6259378" y="3849634"/>
                  <a:pt x="6036872" y="3998290"/>
                </a:cubicBezTo>
                <a:lnTo>
                  <a:pt x="1928189" y="6743308"/>
                </a:lnTo>
                <a:lnTo>
                  <a:pt x="0" y="6743307"/>
                </a:lnTo>
                <a:lnTo>
                  <a:pt x="0" y="2437623"/>
                </a:lnTo>
                <a:lnTo>
                  <a:pt x="3452937" y="130710"/>
                </a:lnTo>
                <a:cubicBezTo>
                  <a:pt x="3808945" y="-107139"/>
                  <a:pt x="4290362" y="-11353"/>
                  <a:pt x="4528212" y="344656"/>
                </a:cubicBezTo>
                <a:lnTo>
                  <a:pt x="6250817" y="2923015"/>
                </a:lnTo>
                <a:cubicBezTo>
                  <a:pt x="6340011" y="3056518"/>
                  <a:pt x="6382287" y="3207657"/>
                  <a:pt x="6381517" y="3356973"/>
                </a:cubicBezTo>
                <a:close/>
              </a:path>
            </a:pathLst>
          </a:custGeom>
        </p:spPr>
      </p:pic>
      <p:sp>
        <p:nvSpPr>
          <p:cNvPr id="29" name="Rectangle 28">
            <a:extLst>
              <a:ext uri="{FF2B5EF4-FFF2-40B4-BE49-F238E27FC236}">
                <a16:creationId xmlns:a16="http://schemas.microsoft.com/office/drawing/2014/main" id="{7A900AEB-CAD2-05A6-A72C-35355593C60F}"/>
              </a:ext>
            </a:extLst>
          </p:cNvPr>
          <p:cNvSpPr/>
          <p:nvPr/>
        </p:nvSpPr>
        <p:spPr>
          <a:xfrm>
            <a:off x="937393" y="1583035"/>
            <a:ext cx="5780908" cy="2554545"/>
          </a:xfrm>
          <a:prstGeom prst="rect">
            <a:avLst/>
          </a:prstGeom>
          <a:noFill/>
        </p:spPr>
        <p:txBody>
          <a:bodyPr wrap="square" lIns="91440" tIns="45720" rIns="91440" bIns="45720">
            <a:spAutoFit/>
          </a:bodyPr>
          <a:lstStyle/>
          <a:p>
            <a:pPr algn="ctr"/>
            <a:r>
              <a:rPr lang="en-US" sz="8000" b="1" dirty="0">
                <a:ln w="22225">
                  <a:solidFill>
                    <a:schemeClr val="tx1"/>
                  </a:solidFill>
                  <a:prstDash val="solid"/>
                </a:ln>
                <a:solidFill>
                  <a:schemeClr val="accent2">
                    <a:lumMod val="40000"/>
                    <a:lumOff val="60000"/>
                  </a:schemeClr>
                </a:solidFill>
              </a:rPr>
              <a:t>EDA Problem Statement</a:t>
            </a:r>
            <a:endParaRPr lang="en-IN" sz="8000" b="1" dirty="0">
              <a:ln w="22225">
                <a:solidFill>
                  <a:schemeClr val="tx1"/>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176305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0A7EEA3-FE2E-6F0E-C52F-9CB1AE57D223}"/>
              </a:ext>
            </a:extLst>
          </p:cNvPr>
          <p:cNvSpPr/>
          <p:nvPr/>
        </p:nvSpPr>
        <p:spPr>
          <a:xfrm>
            <a:off x="4000500" y="111760"/>
            <a:ext cx="3124200" cy="523240"/>
          </a:xfrm>
          <a:prstGeom prst="roundRect">
            <a:avLst/>
          </a:prstGeom>
          <a:gradFill>
            <a:gsLst>
              <a:gs pos="4000">
                <a:schemeClr val="accent1"/>
              </a:gs>
              <a:gs pos="40000">
                <a:schemeClr val="accent1">
                  <a:shade val="67500"/>
                  <a:satMod val="115000"/>
                </a:schemeClr>
              </a:gs>
              <a:gs pos="76000">
                <a:schemeClr val="accent1">
                  <a:shade val="100000"/>
                  <a:satMod val="115000"/>
                  <a:lumMod val="44000"/>
                  <a:alpha val="93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800" b="1" dirty="0">
                <a:effectLst/>
                <a:latin typeface="Times New Roman" panose="02020603050405020304" pitchFamily="18" charset="0"/>
                <a:ea typeface="Times New Roman" panose="02020603050405020304" pitchFamily="18" charset="0"/>
              </a:rPr>
              <a:t>EDA Problem Statement</a:t>
            </a:r>
            <a:endParaRPr lang="en-IN" sz="1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31C23E4A-14A2-D559-638B-689239E70E82}"/>
              </a:ext>
            </a:extLst>
          </p:cNvPr>
          <p:cNvSpPr txBox="1"/>
          <p:nvPr/>
        </p:nvSpPr>
        <p:spPr>
          <a:xfrm>
            <a:off x="241300" y="1231900"/>
            <a:ext cx="11188700" cy="1754326"/>
          </a:xfrm>
          <a:prstGeom prst="rect">
            <a:avLst/>
          </a:prstGeom>
          <a:noFill/>
        </p:spPr>
        <p:txBody>
          <a:bodyPr wrap="square" rtlCol="0">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Are there any countries with cities located at extreme latitudes, and how might this impact their climate?</a:t>
            </a:r>
            <a:endParaRPr lang="en-IN" sz="18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rgbClr val="4472C4"/>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IN" sz="1800" b="1" dirty="0">
                <a:solidFill>
                  <a:srgbClr val="000000"/>
                </a:solidFill>
                <a:effectLst/>
                <a:latin typeface="Times New Roman" panose="02020603050405020304" pitchFamily="18" charset="0"/>
                <a:ea typeface="Times New Roman" panose="02020603050405020304" pitchFamily="18" charset="0"/>
              </a:rPr>
              <a:t>According to Wikipedia &gt;=60 and &lt;= - 60 is called extreme Latitude value but according to this data I found max Latitude Value in 49.24 it is the latitude of Vancouver(Canada)</a:t>
            </a:r>
            <a:endParaRPr lang="en-IN" sz="1800" dirty="0">
              <a:effectLst/>
              <a:latin typeface="Times New Roman" panose="02020603050405020304" pitchFamily="18" charset="0"/>
              <a:ea typeface="Times New Roman" panose="02020603050405020304" pitchFamily="18" charset="0"/>
            </a:endParaRPr>
          </a:p>
          <a:p>
            <a:pPr algn="just"/>
            <a:endParaRPr lang="en-US" dirty="0"/>
          </a:p>
        </p:txBody>
      </p:sp>
      <p:pic>
        <p:nvPicPr>
          <p:cNvPr id="6" name="Picture 5">
            <a:extLst>
              <a:ext uri="{FF2B5EF4-FFF2-40B4-BE49-F238E27FC236}">
                <a16:creationId xmlns:a16="http://schemas.microsoft.com/office/drawing/2014/main" id="{E0E8AD5F-52D5-0016-B068-A0DEF8868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95" y="2926081"/>
            <a:ext cx="6379210" cy="883920"/>
          </a:xfrm>
          <a:prstGeom prst="rect">
            <a:avLst/>
          </a:prstGeom>
        </p:spPr>
      </p:pic>
      <p:pic>
        <p:nvPicPr>
          <p:cNvPr id="7" name="Picture 6">
            <a:extLst>
              <a:ext uri="{FF2B5EF4-FFF2-40B4-BE49-F238E27FC236}">
                <a16:creationId xmlns:a16="http://schemas.microsoft.com/office/drawing/2014/main" id="{1EFBD0CE-2486-A63D-1A7B-04296FBAA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2" y="4112260"/>
            <a:ext cx="6142355" cy="1630680"/>
          </a:xfrm>
          <a:prstGeom prst="rect">
            <a:avLst/>
          </a:prstGeom>
        </p:spPr>
      </p:pic>
      <p:sp>
        <p:nvSpPr>
          <p:cNvPr id="8" name="TextBox 7">
            <a:extLst>
              <a:ext uri="{FF2B5EF4-FFF2-40B4-BE49-F238E27FC236}">
                <a16:creationId xmlns:a16="http://schemas.microsoft.com/office/drawing/2014/main" id="{1EE43BC7-D4D2-BB0B-E4CE-FF6B3F9B8599}"/>
              </a:ext>
            </a:extLst>
          </p:cNvPr>
          <p:cNvSpPr txBox="1"/>
          <p:nvPr/>
        </p:nvSpPr>
        <p:spPr>
          <a:xfrm>
            <a:off x="7124700" y="2926081"/>
            <a:ext cx="3403600" cy="2585323"/>
          </a:xfrm>
          <a:prstGeom prst="rect">
            <a:avLst/>
          </a:prstGeom>
          <a:noFill/>
          <a:ln>
            <a:solidFill>
              <a:schemeClr val="accent1">
                <a:shade val="15000"/>
              </a:schemeClr>
            </a:solidFill>
          </a:ln>
        </p:spPr>
        <p:txBody>
          <a:bodyPr wrap="square" rtlCol="0">
            <a:spAutoFit/>
          </a:bodyPr>
          <a:lstStyle/>
          <a:p>
            <a:pPr algn="just"/>
            <a:br>
              <a:rPr lang="en-IN" dirty="0"/>
            </a:br>
            <a:r>
              <a:rPr lang="en-IN" b="0" i="0" dirty="0">
                <a:effectLst/>
                <a:latin typeface="Söhne"/>
              </a:rPr>
              <a:t>The analysis revealed that extreme latitudes (&gt;=60 and &lt;=-60) are absent in the dataset, with the highest latitude found at 49.24 (Vancouver, Canada). This suggests a focus on temperate regions with milder seasonal variations</a:t>
            </a:r>
            <a:endParaRPr lang="en-US" dirty="0"/>
          </a:p>
        </p:txBody>
      </p:sp>
    </p:spTree>
    <p:extLst>
      <p:ext uri="{BB962C8B-B14F-4D97-AF65-F5344CB8AC3E}">
        <p14:creationId xmlns:p14="http://schemas.microsoft.com/office/powerpoint/2010/main" val="3053462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AAFA88-4EA2-EBC8-94CB-FC87E6330C06}"/>
              </a:ext>
            </a:extLst>
          </p:cNvPr>
          <p:cNvSpPr txBox="1"/>
          <p:nvPr/>
        </p:nvSpPr>
        <p:spPr>
          <a:xfrm>
            <a:off x="673100" y="0"/>
            <a:ext cx="10172700" cy="1600438"/>
          </a:xfrm>
          <a:prstGeom prst="rect">
            <a:avLst/>
          </a:prstGeom>
          <a:noFill/>
        </p:spPr>
        <p:txBody>
          <a:bodyPr wrap="square">
            <a:spAutoFit/>
          </a:bodyPr>
          <a:lstStyle/>
          <a:p>
            <a:pPr algn="just"/>
            <a:r>
              <a:rPr lang="en-IN"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b="1" dirty="0">
                <a:solidFill>
                  <a:schemeClr val="bg1"/>
                </a:solidFill>
                <a:effectLst/>
                <a:latin typeface="Times New Roman" panose="02020603050405020304" pitchFamily="18" charset="0"/>
                <a:ea typeface="Times New Roman" panose="02020603050405020304" pitchFamily="18" charset="0"/>
              </a:rPr>
              <a:t>Can you identify any clusters of cities with similar latitude and longitude values? What factors might explain these clusters?</a:t>
            </a:r>
          </a:p>
          <a:p>
            <a:pPr algn="just"/>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600" b="1" dirty="0">
                <a:solidFill>
                  <a:srgbClr val="000000"/>
                </a:solidFill>
                <a:effectLst/>
                <a:latin typeface="Calibri" panose="020F0502020204030204" pitchFamily="34" charset="0"/>
                <a:ea typeface="Times New Roman" panose="02020603050405020304" pitchFamily="18" charset="0"/>
              </a:rPr>
              <a:t>First I Identify the cities with Similar Latitude and Longitude Values</a:t>
            </a:r>
            <a:endParaRPr lang="en-IN" sz="1100" dirty="0">
              <a:effectLst/>
              <a:latin typeface="Times New Roman" panose="02020603050405020304" pitchFamily="18" charset="0"/>
              <a:ea typeface="Times New Roman" panose="02020603050405020304" pitchFamily="18" charset="0"/>
            </a:endParaRPr>
          </a:p>
          <a:p>
            <a:pPr algn="just"/>
            <a:r>
              <a:rPr lang="en-IN" sz="1400" dirty="0">
                <a:solidFill>
                  <a:srgbClr val="000000"/>
                </a:solidFill>
                <a:effectLst/>
                <a:latin typeface="Calibri" panose="020F0502020204030204" pitchFamily="34" charset="0"/>
                <a:ea typeface="Times New Roman" panose="02020603050405020304" pitchFamily="18" charset="0"/>
              </a:rPr>
              <a:t>T</a:t>
            </a:r>
            <a:r>
              <a:rPr lang="en-IN" sz="1600" b="1" dirty="0">
                <a:solidFill>
                  <a:srgbClr val="000000"/>
                </a:solidFill>
                <a:effectLst/>
                <a:latin typeface="Calibri" panose="020F0502020204030204" pitchFamily="34" charset="0"/>
                <a:ea typeface="Times New Roman" panose="02020603050405020304" pitchFamily="18" charset="0"/>
              </a:rPr>
              <a:t>hen I write a Query for Clusters of Cities for Similar Latitude and Longitude values</a:t>
            </a:r>
            <a:endParaRPr lang="en-IN" sz="11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85ADFC1E-37A9-411B-AA35-E1692D21802F}"/>
              </a:ext>
            </a:extLst>
          </p:cNvPr>
          <p:cNvSpPr txBox="1"/>
          <p:nvPr/>
        </p:nvSpPr>
        <p:spPr>
          <a:xfrm>
            <a:off x="4826000" y="2520752"/>
            <a:ext cx="3302000" cy="2554545"/>
          </a:xfrm>
          <a:prstGeom prst="rect">
            <a:avLst/>
          </a:prstGeom>
          <a:noFill/>
          <a:ln>
            <a:solidFill>
              <a:prstClr val="black"/>
            </a:solidFill>
          </a:ln>
        </p:spPr>
        <p:txBody>
          <a:bodyPr wrap="square" rtlCol="0">
            <a:spAutoFit/>
          </a:bodyPr>
          <a:lstStyle/>
          <a:p>
            <a:pPr algn="just"/>
            <a:r>
              <a:rPr lang="en-US" sz="2000" dirty="0"/>
              <a:t>In my analysis, I discovered city groups close to each other due to factors like proximity to the sea or being in the same country. This query provided insights into their geographical distribution.</a:t>
            </a:r>
          </a:p>
        </p:txBody>
      </p:sp>
      <p:pic>
        <p:nvPicPr>
          <p:cNvPr id="6" name="Picture 5">
            <a:extLst>
              <a:ext uri="{FF2B5EF4-FFF2-40B4-BE49-F238E27FC236}">
                <a16:creationId xmlns:a16="http://schemas.microsoft.com/office/drawing/2014/main" id="{BA43657E-7264-7DE8-F53A-2267228AE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1658053"/>
            <a:ext cx="3751508" cy="833497"/>
          </a:xfrm>
          <a:prstGeom prst="rect">
            <a:avLst/>
          </a:prstGeom>
        </p:spPr>
      </p:pic>
      <p:pic>
        <p:nvPicPr>
          <p:cNvPr id="7" name="Picture 6">
            <a:extLst>
              <a:ext uri="{FF2B5EF4-FFF2-40B4-BE49-F238E27FC236}">
                <a16:creationId xmlns:a16="http://schemas.microsoft.com/office/drawing/2014/main" id="{046830B7-A0DE-CE11-38F5-10A272FB6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275" y="1658053"/>
            <a:ext cx="4810125" cy="614751"/>
          </a:xfrm>
          <a:prstGeom prst="rect">
            <a:avLst/>
          </a:prstGeom>
        </p:spPr>
      </p:pic>
      <p:pic>
        <p:nvPicPr>
          <p:cNvPr id="8" name="Picture 7">
            <a:extLst>
              <a:ext uri="{FF2B5EF4-FFF2-40B4-BE49-F238E27FC236}">
                <a16:creationId xmlns:a16="http://schemas.microsoft.com/office/drawing/2014/main" id="{5014386E-A0A1-514C-E9D3-62BDDF670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00" y="2688203"/>
            <a:ext cx="3751508" cy="2531138"/>
          </a:xfrm>
          <a:prstGeom prst="rect">
            <a:avLst/>
          </a:prstGeom>
        </p:spPr>
      </p:pic>
      <p:pic>
        <p:nvPicPr>
          <p:cNvPr id="9" name="Picture 8">
            <a:extLst>
              <a:ext uri="{FF2B5EF4-FFF2-40B4-BE49-F238E27FC236}">
                <a16:creationId xmlns:a16="http://schemas.microsoft.com/office/drawing/2014/main" id="{D7410EB0-B066-47C4-221D-0307FBC69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00" y="5266622"/>
            <a:ext cx="6851650" cy="1523365"/>
          </a:xfrm>
          <a:prstGeom prst="rect">
            <a:avLst/>
          </a:prstGeom>
        </p:spPr>
      </p:pic>
    </p:spTree>
    <p:extLst>
      <p:ext uri="{BB962C8B-B14F-4D97-AF65-F5344CB8AC3E}">
        <p14:creationId xmlns:p14="http://schemas.microsoft.com/office/powerpoint/2010/main" val="1859505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13002-7D4A-42B2-E128-3321ADE1EF4F}"/>
              </a:ext>
            </a:extLst>
          </p:cNvPr>
          <p:cNvSpPr txBox="1"/>
          <p:nvPr/>
        </p:nvSpPr>
        <p:spPr>
          <a:xfrm>
            <a:off x="584200" y="1"/>
            <a:ext cx="11353800" cy="1477328"/>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Identify the top three cities with the most frequent occurrence of rainy weather based on weather descriptions. What are the seasonal patterns?</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rgbClr val="000000"/>
                </a:solidFill>
                <a:effectLst/>
                <a:latin typeface="Times New Roman" panose="02020603050405020304" pitchFamily="18" charset="0"/>
                <a:ea typeface="Times New Roman" panose="02020603050405020304" pitchFamily="18" charset="0"/>
              </a:rPr>
              <a:t>Based on Weather Descriptions I found  Top three cities are Portland, Miami, Seattle  where frequently rainy weather occur</a:t>
            </a:r>
            <a:endParaRPr lang="en-IN" sz="12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221A7CB2-A691-9131-0079-04EDCDDED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60" y="1605002"/>
            <a:ext cx="5495925" cy="2339942"/>
          </a:xfrm>
          <a:prstGeom prst="rect">
            <a:avLst/>
          </a:prstGeom>
        </p:spPr>
      </p:pic>
      <p:pic>
        <p:nvPicPr>
          <p:cNvPr id="6" name="Picture 5">
            <a:extLst>
              <a:ext uri="{FF2B5EF4-FFF2-40B4-BE49-F238E27FC236}">
                <a16:creationId xmlns:a16="http://schemas.microsoft.com/office/drawing/2014/main" id="{AE0AEDAF-4979-43C8-D42C-5FA58E92D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60" y="4004315"/>
            <a:ext cx="5495925" cy="2752037"/>
          </a:xfrm>
          <a:prstGeom prst="rect">
            <a:avLst/>
          </a:prstGeom>
        </p:spPr>
      </p:pic>
      <p:sp>
        <p:nvSpPr>
          <p:cNvPr id="7" name="TextBox 6">
            <a:extLst>
              <a:ext uri="{FF2B5EF4-FFF2-40B4-BE49-F238E27FC236}">
                <a16:creationId xmlns:a16="http://schemas.microsoft.com/office/drawing/2014/main" id="{C7794AC6-2159-5AEF-BBF0-DD9010D6F6BE}"/>
              </a:ext>
            </a:extLst>
          </p:cNvPr>
          <p:cNvSpPr txBox="1"/>
          <p:nvPr/>
        </p:nvSpPr>
        <p:spPr>
          <a:xfrm>
            <a:off x="7162800" y="2459504"/>
            <a:ext cx="4114800" cy="1938992"/>
          </a:xfrm>
          <a:prstGeom prst="rect">
            <a:avLst/>
          </a:prstGeom>
          <a:noFill/>
          <a:ln>
            <a:solidFill>
              <a:prstClr val="black"/>
            </a:solidFill>
          </a:ln>
        </p:spPr>
        <p:txBody>
          <a:bodyPr wrap="square" rtlCol="0">
            <a:spAutoFit/>
          </a:bodyPr>
          <a:lstStyle/>
          <a:p>
            <a:pPr algn="just"/>
            <a:r>
              <a:rPr lang="en-IN" sz="2000" i="0" dirty="0">
                <a:effectLst/>
                <a:latin typeface="Söhne"/>
              </a:rPr>
              <a:t>In this EDA, I identified the top three rainy cities: Portland, Miami, and Seattle. Portland has consistent rain, Miami's rainy season is in summer, and Seattle's wet season is fall and winter</a:t>
            </a:r>
            <a:endParaRPr lang="en-US" sz="2000" dirty="0"/>
          </a:p>
        </p:txBody>
      </p:sp>
    </p:spTree>
    <p:extLst>
      <p:ext uri="{BB962C8B-B14F-4D97-AF65-F5344CB8AC3E}">
        <p14:creationId xmlns:p14="http://schemas.microsoft.com/office/powerpoint/2010/main" val="2407008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58097D-6ECA-6D3A-ABB2-A2FCA9DBAA86}"/>
              </a:ext>
            </a:extLst>
          </p:cNvPr>
          <p:cNvSpPr txBox="1"/>
          <p:nvPr/>
        </p:nvSpPr>
        <p:spPr>
          <a:xfrm>
            <a:off x="584200" y="149137"/>
            <a:ext cx="10515600" cy="923330"/>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Is there a correlation between humidity levels and air pressure? How might this relationship affect weather conditions?</a:t>
            </a:r>
            <a:endParaRPr lang="en-IN" sz="1200" dirty="0">
              <a:solidFill>
                <a:schemeClr val="bg1"/>
              </a:solidFill>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3FC32578-77AA-08C9-93F4-A0CB8AC4FC4A}"/>
              </a:ext>
            </a:extLst>
          </p:cNvPr>
          <p:cNvPicPr>
            <a:picLocks noChangeAspect="1"/>
          </p:cNvPicPr>
          <p:nvPr/>
        </p:nvPicPr>
        <p:blipFill rotWithShape="1">
          <a:blip r:embed="rId2">
            <a:extLst>
              <a:ext uri="{28A0092B-C50C-407E-A947-70E740481C1C}">
                <a14:useLocalDpi xmlns:a14="http://schemas.microsoft.com/office/drawing/2010/main" val="0"/>
              </a:ext>
            </a:extLst>
          </a:blip>
          <a:srcRect b="67884"/>
          <a:stretch/>
        </p:blipFill>
        <p:spPr bwMode="auto">
          <a:xfrm>
            <a:off x="379095" y="1485900"/>
            <a:ext cx="6012392" cy="12065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FC32578-77AA-08C9-93F4-A0CB8AC4FC4A}"/>
              </a:ext>
            </a:extLst>
          </p:cNvPr>
          <p:cNvPicPr>
            <a:picLocks noChangeAspect="1"/>
          </p:cNvPicPr>
          <p:nvPr/>
        </p:nvPicPr>
        <p:blipFill rotWithShape="1">
          <a:blip r:embed="rId2">
            <a:extLst>
              <a:ext uri="{28A0092B-C50C-407E-A947-70E740481C1C}">
                <a14:useLocalDpi xmlns:a14="http://schemas.microsoft.com/office/drawing/2010/main" val="0"/>
              </a:ext>
            </a:extLst>
          </a:blip>
          <a:srcRect t="31360"/>
          <a:stretch/>
        </p:blipFill>
        <p:spPr bwMode="auto">
          <a:xfrm>
            <a:off x="379095" y="3105833"/>
            <a:ext cx="6455410" cy="276860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083DC5CE-A5C7-BDCE-C07B-FFEC84345E79}"/>
              </a:ext>
            </a:extLst>
          </p:cNvPr>
          <p:cNvSpPr txBox="1"/>
          <p:nvPr/>
        </p:nvSpPr>
        <p:spPr>
          <a:xfrm>
            <a:off x="6934200" y="1582340"/>
            <a:ext cx="4406900" cy="3416320"/>
          </a:xfrm>
          <a:prstGeom prst="rect">
            <a:avLst/>
          </a:prstGeom>
          <a:noFill/>
          <a:ln>
            <a:solidFill>
              <a:prstClr val="black"/>
            </a:solidFill>
          </a:ln>
        </p:spPr>
        <p:txBody>
          <a:bodyPr wrap="square">
            <a:spAutoFit/>
          </a:bodyPr>
          <a:lstStyle/>
          <a:p>
            <a:pPr algn="just"/>
            <a:r>
              <a:rPr lang="en-IN" sz="1800" dirty="0">
                <a:effectLst/>
                <a:latin typeface="Times New Roman" panose="02020603050405020304" pitchFamily="18" charset="0"/>
                <a:ea typeface="Times New Roman" panose="02020603050405020304" pitchFamily="18" charset="0"/>
              </a:rPr>
              <a:t>In my analysis, I examined the correlation between humidity levels and air pressure. I found that there is a complex relationship between these two factors. Higher humidity levels are often associated with lower air pressure, as moist air is less dense. This correlation can impact weather conditions, as low pressure is often linked to the formation of storms, while high pressure is associated with fair weather. Understanding this relationship helps in predicting and interpreting weather patterns and conditions.</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97400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3018B-9177-6A76-8BCB-DFB512E62542}"/>
              </a:ext>
            </a:extLst>
          </p:cNvPr>
          <p:cNvSpPr txBox="1"/>
          <p:nvPr/>
        </p:nvSpPr>
        <p:spPr>
          <a:xfrm>
            <a:off x="88900" y="122535"/>
            <a:ext cx="10769600" cy="646331"/>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Explore the impact of wind direction on temperature for coastal cities. Are there noticeable patterns?</a:t>
            </a:r>
            <a:endParaRPr lang="en-IN" sz="1200" dirty="0">
              <a:solidFill>
                <a:schemeClr val="bg1"/>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555EB0B5-2D6A-312B-2383-1E2CF72AD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40" y="1183640"/>
            <a:ext cx="5913120" cy="2245360"/>
          </a:xfrm>
          <a:prstGeom prst="rect">
            <a:avLst/>
          </a:prstGeom>
        </p:spPr>
      </p:pic>
      <p:pic>
        <p:nvPicPr>
          <p:cNvPr id="5" name="Picture 4">
            <a:extLst>
              <a:ext uri="{FF2B5EF4-FFF2-40B4-BE49-F238E27FC236}">
                <a16:creationId xmlns:a16="http://schemas.microsoft.com/office/drawing/2014/main" id="{3DB8E9E5-3919-1FF1-F600-F6B4E8966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40" y="3748722"/>
            <a:ext cx="6096000" cy="2687955"/>
          </a:xfrm>
          <a:prstGeom prst="rect">
            <a:avLst/>
          </a:prstGeom>
        </p:spPr>
      </p:pic>
      <p:sp>
        <p:nvSpPr>
          <p:cNvPr id="7" name="TextBox 6">
            <a:extLst>
              <a:ext uri="{FF2B5EF4-FFF2-40B4-BE49-F238E27FC236}">
                <a16:creationId xmlns:a16="http://schemas.microsoft.com/office/drawing/2014/main" id="{60B6CA84-06EC-B52D-0CAF-ABD6AA7FDE90}"/>
              </a:ext>
            </a:extLst>
          </p:cNvPr>
          <p:cNvSpPr txBox="1"/>
          <p:nvPr/>
        </p:nvSpPr>
        <p:spPr>
          <a:xfrm>
            <a:off x="6870700" y="2690336"/>
            <a:ext cx="3086100" cy="2308324"/>
          </a:xfrm>
          <a:prstGeom prst="rect">
            <a:avLst/>
          </a:prstGeom>
          <a:noFill/>
          <a:ln>
            <a:solidFill>
              <a:prstClr val="black"/>
            </a:solidFill>
          </a:ln>
        </p:spPr>
        <p:txBody>
          <a:bodyPr wrap="square">
            <a:spAutoFit/>
          </a:bodyPr>
          <a:lstStyle/>
          <a:p>
            <a:pPr algn="just"/>
            <a:br>
              <a:rPr lang="en-IN" dirty="0"/>
            </a:br>
            <a:r>
              <a:rPr lang="en-IN" b="0" i="0" dirty="0">
                <a:effectLst/>
                <a:latin typeface="Söhne"/>
              </a:rPr>
              <a:t>I explored the impact of wind direction on temperature in coastal cities by focusing on Canada, the United States, and Israel. This analysis unveiled unique climate dynamics in these coastal regions</a:t>
            </a:r>
            <a:endParaRPr lang="en-US" dirty="0"/>
          </a:p>
        </p:txBody>
      </p:sp>
    </p:spTree>
    <p:extLst>
      <p:ext uri="{BB962C8B-B14F-4D97-AF65-F5344CB8AC3E}">
        <p14:creationId xmlns:p14="http://schemas.microsoft.com/office/powerpoint/2010/main" val="3667342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24B83C-E8CC-A2F5-C12E-8A7E103D0843}"/>
              </a:ext>
            </a:extLst>
          </p:cNvPr>
          <p:cNvSpPr txBox="1"/>
          <p:nvPr/>
        </p:nvSpPr>
        <p:spPr>
          <a:xfrm>
            <a:off x="266700" y="123736"/>
            <a:ext cx="10388600" cy="923330"/>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Identify periods of extreme weather events, such as storms or heatwaves, by analysing the time-based data. What patterns emerge?</a:t>
            </a:r>
            <a:endParaRPr lang="en-IN" sz="1200" dirty="0">
              <a:solidFill>
                <a:schemeClr val="bg1"/>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004B3057-CA55-7B75-A5B6-3EE573BFB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75" y="1306829"/>
            <a:ext cx="6470650" cy="2339975"/>
          </a:xfrm>
          <a:prstGeom prst="rect">
            <a:avLst/>
          </a:prstGeom>
        </p:spPr>
      </p:pic>
      <p:pic>
        <p:nvPicPr>
          <p:cNvPr id="5" name="Picture 4">
            <a:extLst>
              <a:ext uri="{FF2B5EF4-FFF2-40B4-BE49-F238E27FC236}">
                <a16:creationId xmlns:a16="http://schemas.microsoft.com/office/drawing/2014/main" id="{2ACA0213-7C83-BD78-C4E0-E5F50BFBF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75" y="3821159"/>
            <a:ext cx="6470650" cy="2329815"/>
          </a:xfrm>
          <a:prstGeom prst="rect">
            <a:avLst/>
          </a:prstGeom>
        </p:spPr>
      </p:pic>
      <p:sp>
        <p:nvSpPr>
          <p:cNvPr id="7" name="TextBox 6">
            <a:extLst>
              <a:ext uri="{FF2B5EF4-FFF2-40B4-BE49-F238E27FC236}">
                <a16:creationId xmlns:a16="http://schemas.microsoft.com/office/drawing/2014/main" id="{3280A421-A86C-F264-1C0E-B21AB9C06FAD}"/>
              </a:ext>
            </a:extLst>
          </p:cNvPr>
          <p:cNvSpPr txBox="1"/>
          <p:nvPr/>
        </p:nvSpPr>
        <p:spPr>
          <a:xfrm>
            <a:off x="7324724" y="1938644"/>
            <a:ext cx="2276475" cy="3416320"/>
          </a:xfrm>
          <a:prstGeom prst="rect">
            <a:avLst/>
          </a:prstGeom>
          <a:noFill/>
          <a:ln>
            <a:solidFill>
              <a:prstClr val="black"/>
            </a:solidFill>
          </a:ln>
        </p:spPr>
        <p:txBody>
          <a:bodyPr wrap="square">
            <a:spAutoFit/>
          </a:bodyPr>
          <a:lstStyle/>
          <a:p>
            <a:pPr algn="just"/>
            <a:br>
              <a:rPr lang="en-IN" dirty="0"/>
            </a:br>
            <a:r>
              <a:rPr lang="en-IN" b="0" i="0" dirty="0">
                <a:effectLst/>
                <a:latin typeface="Söhne"/>
              </a:rPr>
              <a:t>I identified periods of extreme weather events in the analysis, noting their seasonal patterns and regional differences. This information can help in preparedness and mitigation strategies for various weather-related challenges.</a:t>
            </a:r>
            <a:endParaRPr lang="en-US" dirty="0"/>
          </a:p>
        </p:txBody>
      </p:sp>
    </p:spTree>
    <p:extLst>
      <p:ext uri="{BB962C8B-B14F-4D97-AF65-F5344CB8AC3E}">
        <p14:creationId xmlns:p14="http://schemas.microsoft.com/office/powerpoint/2010/main" val="3729659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B6C92FF-2A3F-FD3E-CB88-5E341CC57E24}"/>
              </a:ext>
            </a:extLst>
          </p:cNvPr>
          <p:cNvSpPr txBox="1"/>
          <p:nvPr/>
        </p:nvSpPr>
        <p:spPr>
          <a:xfrm>
            <a:off x="431800" y="0"/>
            <a:ext cx="10426700" cy="923330"/>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Are there specific months when cities experience significant temperature fluctuations? What might explain these variations?</a:t>
            </a:r>
            <a:endParaRPr lang="en-IN" sz="1200" dirty="0">
              <a:solidFill>
                <a:schemeClr val="bg1"/>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12C9F861-EC7A-1965-9044-F353B0954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209080"/>
            <a:ext cx="6070600" cy="2095500"/>
          </a:xfrm>
          <a:prstGeom prst="rect">
            <a:avLst/>
          </a:prstGeom>
        </p:spPr>
      </p:pic>
      <p:pic>
        <p:nvPicPr>
          <p:cNvPr id="9" name="Picture 8">
            <a:extLst>
              <a:ext uri="{FF2B5EF4-FFF2-40B4-BE49-F238E27FC236}">
                <a16:creationId xmlns:a16="http://schemas.microsoft.com/office/drawing/2014/main" id="{42797437-1DA4-06B6-7D79-05AFE9207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3553421"/>
            <a:ext cx="6607810" cy="2673350"/>
          </a:xfrm>
          <a:prstGeom prst="rect">
            <a:avLst/>
          </a:prstGeom>
        </p:spPr>
      </p:pic>
      <p:sp>
        <p:nvSpPr>
          <p:cNvPr id="13" name="TextBox 12">
            <a:extLst>
              <a:ext uri="{FF2B5EF4-FFF2-40B4-BE49-F238E27FC236}">
                <a16:creationId xmlns:a16="http://schemas.microsoft.com/office/drawing/2014/main" id="{BF630819-B3F2-DF10-0617-9AFB1EC9E931}"/>
              </a:ext>
            </a:extLst>
          </p:cNvPr>
          <p:cNvSpPr txBox="1"/>
          <p:nvPr/>
        </p:nvSpPr>
        <p:spPr>
          <a:xfrm>
            <a:off x="7039610" y="1889036"/>
            <a:ext cx="4343400" cy="1754326"/>
          </a:xfrm>
          <a:prstGeom prst="rect">
            <a:avLst/>
          </a:prstGeom>
          <a:noFill/>
          <a:ln>
            <a:solidFill>
              <a:prstClr val="black"/>
            </a:solidFill>
          </a:ln>
        </p:spPr>
        <p:txBody>
          <a:bodyPr wrap="square">
            <a:spAutoFit/>
          </a:bodyPr>
          <a:lstStyle/>
          <a:p>
            <a:pPr algn="just"/>
            <a:r>
              <a:rPr lang="en-US" dirty="0"/>
              <a:t>I pinpointed months with significant temperature fluctuations, often tied to seasonal changes. Factors like solar radiation and geography influence these shifts, providing insights for climate analysis and daily life planning.</a:t>
            </a:r>
          </a:p>
        </p:txBody>
      </p:sp>
    </p:spTree>
    <p:extLst>
      <p:ext uri="{BB962C8B-B14F-4D97-AF65-F5344CB8AC3E}">
        <p14:creationId xmlns:p14="http://schemas.microsoft.com/office/powerpoint/2010/main" val="3197424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
              <a:srgbClr val="0070C0"/>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1C69B-E1B1-C58D-B76A-B341CBB96AD1}"/>
              </a:ext>
            </a:extLst>
          </p:cNvPr>
          <p:cNvSpPr txBox="1"/>
          <p:nvPr/>
        </p:nvSpPr>
        <p:spPr>
          <a:xfrm>
            <a:off x="2226365" y="185530"/>
            <a:ext cx="9594574" cy="923330"/>
          </a:xfrm>
          <a:prstGeom prst="rect">
            <a:avLst/>
          </a:prstGeom>
          <a:noFill/>
        </p:spPr>
        <p:txBody>
          <a:bodyPr wrap="square" rtlCol="0">
            <a:spAutoFit/>
          </a:bodyPr>
          <a:lstStyle/>
          <a:p>
            <a:pPr algn="just"/>
            <a:r>
              <a:rPr lang="en-US" b="1" dirty="0">
                <a:solidFill>
                  <a:schemeClr val="bg1"/>
                </a:solidFill>
              </a:rPr>
              <a:t>The objectives of this weather analysis project are to analyze humidity, wind, temperature, and      spatial   data to gain insights into weather patterns and provide </a:t>
            </a:r>
            <a:r>
              <a:rPr lang="en-US" b="1" dirty="0" err="1">
                <a:solidFill>
                  <a:schemeClr val="bg1"/>
                </a:solidFill>
              </a:rPr>
              <a:t>valuabl</a:t>
            </a:r>
            <a:r>
              <a:rPr lang="en-US" b="1" dirty="0">
                <a:solidFill>
                  <a:schemeClr val="bg1"/>
                </a:solidFill>
              </a:rPr>
              <a:t> e information for decision-making and forecasting.</a:t>
            </a:r>
            <a:endParaRPr lang="en-US" sz="2000" b="1" dirty="0">
              <a:solidFill>
                <a:schemeClr val="bg1"/>
              </a:solidFill>
            </a:endParaRPr>
          </a:p>
        </p:txBody>
      </p:sp>
      <p:sp>
        <p:nvSpPr>
          <p:cNvPr id="5" name="Rectangle 4">
            <a:extLst>
              <a:ext uri="{FF2B5EF4-FFF2-40B4-BE49-F238E27FC236}">
                <a16:creationId xmlns:a16="http://schemas.microsoft.com/office/drawing/2014/main" id="{CD198574-4B92-F374-CD79-222578F3444C}"/>
              </a:ext>
            </a:extLst>
          </p:cNvPr>
          <p:cNvSpPr/>
          <p:nvPr/>
        </p:nvSpPr>
        <p:spPr>
          <a:xfrm>
            <a:off x="867820" y="416362"/>
            <a:ext cx="184731" cy="461665"/>
          </a:xfrm>
          <a:prstGeom prst="rect">
            <a:avLst/>
          </a:prstGeom>
          <a:noFill/>
        </p:spPr>
        <p:txBody>
          <a:bodyPr wrap="none" lIns="91440" tIns="45720" rIns="91440" bIns="45720">
            <a:spAutoFit/>
          </a:bodyPr>
          <a:lstStyle/>
          <a:p>
            <a:pPr algn="just"/>
            <a:endParaRPr lang="en-GB" sz="2400" dirty="0">
              <a:ln w="0"/>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8FD312F6-21E5-A5FB-78D0-AF53B1BF968E}"/>
              </a:ext>
            </a:extLst>
          </p:cNvPr>
          <p:cNvSpPr/>
          <p:nvPr/>
        </p:nvSpPr>
        <p:spPr>
          <a:xfrm>
            <a:off x="573702" y="1721701"/>
            <a:ext cx="772969" cy="461665"/>
          </a:xfrm>
          <a:prstGeom prst="rect">
            <a:avLst/>
          </a:prstGeom>
          <a:noFill/>
        </p:spPr>
        <p:txBody>
          <a:bodyPr wrap="none" lIns="91440" tIns="45720" rIns="91440" bIns="45720">
            <a:spAutoFit/>
          </a:bodyPr>
          <a:lstStyle/>
          <a:p>
            <a:pPr algn="just"/>
            <a:r>
              <a:rPr lang="en-GB" sz="2400" dirty="0">
                <a:ln w="0"/>
                <a:effectLst>
                  <a:outerShdw blurRad="38100" dist="19050" dir="2700000" algn="tl" rotWithShape="0">
                    <a:schemeClr val="dk1">
                      <a:alpha val="40000"/>
                    </a:schemeClr>
                  </a:outerShdw>
                </a:effectLst>
              </a:rPr>
              <a:t>Goal</a:t>
            </a:r>
          </a:p>
        </p:txBody>
      </p:sp>
      <p:sp>
        <p:nvSpPr>
          <p:cNvPr id="9" name="Rectangle 8">
            <a:extLst>
              <a:ext uri="{FF2B5EF4-FFF2-40B4-BE49-F238E27FC236}">
                <a16:creationId xmlns:a16="http://schemas.microsoft.com/office/drawing/2014/main" id="{0674F738-A807-B4C8-0AF4-5AF953F08389}"/>
              </a:ext>
            </a:extLst>
          </p:cNvPr>
          <p:cNvSpPr/>
          <p:nvPr/>
        </p:nvSpPr>
        <p:spPr>
          <a:xfrm>
            <a:off x="158161" y="3127079"/>
            <a:ext cx="1789592" cy="830997"/>
          </a:xfrm>
          <a:prstGeom prst="rect">
            <a:avLst/>
          </a:prstGeom>
          <a:noFill/>
        </p:spPr>
        <p:txBody>
          <a:bodyPr wrap="none" lIns="91440" tIns="45720" rIns="91440" bIns="45720">
            <a:spAutoFit/>
          </a:bodyPr>
          <a:lstStyle/>
          <a:p>
            <a:pPr algn="just"/>
            <a:r>
              <a:rPr lang="en-GB" sz="2400">
                <a:ln w="0"/>
                <a:effectLst>
                  <a:outerShdw blurRad="38100" dist="19050" dir="2700000" algn="tl" rotWithShape="0">
                    <a:schemeClr val="dk1">
                      <a:alpha val="40000"/>
                    </a:schemeClr>
                  </a:outerShdw>
                </a:effectLst>
              </a:rPr>
              <a:t>Insights and </a:t>
            </a:r>
          </a:p>
          <a:p>
            <a:pPr algn="just"/>
            <a:r>
              <a:rPr lang="en-GB" sz="2400">
                <a:ln w="0"/>
                <a:effectLst>
                  <a:outerShdw blurRad="38100" dist="19050" dir="2700000" algn="tl" rotWithShape="0">
                    <a:schemeClr val="dk1">
                      <a:alpha val="40000"/>
                    </a:schemeClr>
                  </a:outerShdw>
                </a:effectLst>
              </a:rPr>
              <a:t>Findings</a:t>
            </a:r>
            <a:endParaRPr lang="en-GB" sz="2400" dirty="0">
              <a:ln w="0"/>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9CF87F77-375E-7DBD-9348-6C1CF0CDA181}"/>
              </a:ext>
            </a:extLst>
          </p:cNvPr>
          <p:cNvSpPr/>
          <p:nvPr/>
        </p:nvSpPr>
        <p:spPr>
          <a:xfrm>
            <a:off x="61725" y="4657705"/>
            <a:ext cx="1886029" cy="830997"/>
          </a:xfrm>
          <a:prstGeom prst="rect">
            <a:avLst/>
          </a:prstGeom>
          <a:noFill/>
        </p:spPr>
        <p:txBody>
          <a:bodyPr wrap="none" lIns="91440" tIns="45720" rIns="91440" bIns="45720">
            <a:spAutoFit/>
          </a:bodyPr>
          <a:lstStyle/>
          <a:p>
            <a:pPr algn="just"/>
            <a:r>
              <a:rPr lang="en-GB" sz="2400" dirty="0">
                <a:ln w="0"/>
                <a:effectLst>
                  <a:outerShdw blurRad="38100" dist="19050" dir="2700000" algn="tl" rotWithShape="0">
                    <a:schemeClr val="dk1">
                      <a:alpha val="40000"/>
                    </a:schemeClr>
                  </a:outerShdw>
                </a:effectLst>
              </a:rPr>
              <a:t>Report and</a:t>
            </a:r>
          </a:p>
          <a:p>
            <a:pPr algn="just"/>
            <a:r>
              <a:rPr lang="en-GB" sz="2400" dirty="0">
                <a:ln w="0"/>
                <a:effectLst>
                  <a:outerShdw blurRad="38100" dist="19050" dir="2700000" algn="tl" rotWithShape="0">
                    <a:schemeClr val="dk1">
                      <a:alpha val="40000"/>
                    </a:schemeClr>
                  </a:outerShdw>
                </a:effectLst>
              </a:rPr>
              <a:t> Presentation</a:t>
            </a:r>
          </a:p>
        </p:txBody>
      </p:sp>
      <p:sp>
        <p:nvSpPr>
          <p:cNvPr id="11" name="TextBox 10">
            <a:extLst>
              <a:ext uri="{FF2B5EF4-FFF2-40B4-BE49-F238E27FC236}">
                <a16:creationId xmlns:a16="http://schemas.microsoft.com/office/drawing/2014/main" id="{68A7D8C0-803A-14DA-1F90-E48E33D55291}"/>
              </a:ext>
            </a:extLst>
          </p:cNvPr>
          <p:cNvSpPr txBox="1"/>
          <p:nvPr/>
        </p:nvSpPr>
        <p:spPr>
          <a:xfrm>
            <a:off x="2226365" y="1610138"/>
            <a:ext cx="9594574" cy="923330"/>
          </a:xfrm>
          <a:prstGeom prst="rect">
            <a:avLst/>
          </a:prstGeom>
          <a:noFill/>
        </p:spPr>
        <p:txBody>
          <a:bodyPr wrap="square" rtlCol="0">
            <a:spAutoFit/>
          </a:bodyPr>
          <a:lstStyle/>
          <a:p>
            <a:pPr algn="just"/>
            <a:r>
              <a:rPr lang="en-US" b="1" dirty="0">
                <a:solidFill>
                  <a:schemeClr val="bg1"/>
                </a:solidFill>
              </a:rPr>
              <a:t>The goal of the weather analysis project is to enhance our understanding of weather patterns, improve forecasting accuracy, and support informed decision-making for a wide range of applications and industries..</a:t>
            </a:r>
            <a:endParaRPr lang="en-US" sz="2000" b="1" dirty="0">
              <a:solidFill>
                <a:schemeClr val="bg1"/>
              </a:solidFill>
            </a:endParaRPr>
          </a:p>
        </p:txBody>
      </p:sp>
      <p:sp>
        <p:nvSpPr>
          <p:cNvPr id="12" name="TextBox 11">
            <a:extLst>
              <a:ext uri="{FF2B5EF4-FFF2-40B4-BE49-F238E27FC236}">
                <a16:creationId xmlns:a16="http://schemas.microsoft.com/office/drawing/2014/main" id="{889E7C69-7B18-D8C9-E8F0-F351DA08152B}"/>
              </a:ext>
            </a:extLst>
          </p:cNvPr>
          <p:cNvSpPr txBox="1"/>
          <p:nvPr/>
        </p:nvSpPr>
        <p:spPr>
          <a:xfrm>
            <a:off x="2226365" y="3034746"/>
            <a:ext cx="9594574" cy="923330"/>
          </a:xfrm>
          <a:prstGeom prst="rect">
            <a:avLst/>
          </a:prstGeom>
          <a:noFill/>
        </p:spPr>
        <p:txBody>
          <a:bodyPr wrap="square" rtlCol="0">
            <a:spAutoFit/>
          </a:bodyPr>
          <a:lstStyle/>
          <a:p>
            <a:pPr algn="just"/>
            <a:r>
              <a:rPr lang="en-US" b="1" dirty="0">
                <a:solidFill>
                  <a:schemeClr val="bg1"/>
                </a:solidFill>
              </a:rPr>
              <a:t>Key insights and findings from the analysis reveal significant correlations in weather data, highlighting seasonal patterns and anomalies. Visual aids emphasize these discoveries, enhancing the understanding of weather patterns.</a:t>
            </a:r>
            <a:endParaRPr lang="en-US" sz="2000" b="1" dirty="0">
              <a:solidFill>
                <a:schemeClr val="bg1"/>
              </a:solidFill>
            </a:endParaRPr>
          </a:p>
        </p:txBody>
      </p:sp>
      <p:sp>
        <p:nvSpPr>
          <p:cNvPr id="13" name="TextBox 12">
            <a:extLst>
              <a:ext uri="{FF2B5EF4-FFF2-40B4-BE49-F238E27FC236}">
                <a16:creationId xmlns:a16="http://schemas.microsoft.com/office/drawing/2014/main" id="{9F5140AE-0F7F-9BE6-31B5-6177A775DB85}"/>
              </a:ext>
            </a:extLst>
          </p:cNvPr>
          <p:cNvSpPr txBox="1"/>
          <p:nvPr/>
        </p:nvSpPr>
        <p:spPr>
          <a:xfrm>
            <a:off x="2226365" y="4565372"/>
            <a:ext cx="9594574" cy="923330"/>
          </a:xfrm>
          <a:prstGeom prst="rect">
            <a:avLst/>
          </a:prstGeom>
          <a:noFill/>
        </p:spPr>
        <p:txBody>
          <a:bodyPr wrap="square" rtlCol="0">
            <a:spAutoFit/>
          </a:bodyPr>
          <a:lstStyle/>
          <a:p>
            <a:pPr algn="just"/>
            <a:r>
              <a:rPr lang="en-US" b="1" dirty="0">
                <a:solidFill>
                  <a:schemeClr val="bg1"/>
                </a:solidFill>
              </a:rPr>
              <a:t>Report and presentation for weather analysis deliver a comprehensive view of meteorological trends, providing actionable insights to support informed decisions, forecasts, and climate-related strategies for various stakeholders..</a:t>
            </a:r>
            <a:endParaRPr lang="en-US" sz="2000" b="1" dirty="0">
              <a:solidFill>
                <a:schemeClr val="bg1"/>
              </a:solidFill>
            </a:endParaRPr>
          </a:p>
        </p:txBody>
      </p:sp>
      <p:sp>
        <p:nvSpPr>
          <p:cNvPr id="7" name="TextBox 6">
            <a:extLst>
              <a:ext uri="{FF2B5EF4-FFF2-40B4-BE49-F238E27FC236}">
                <a16:creationId xmlns:a16="http://schemas.microsoft.com/office/drawing/2014/main" id="{802768CE-7472-052E-925D-596747A236F1}"/>
              </a:ext>
            </a:extLst>
          </p:cNvPr>
          <p:cNvSpPr txBox="1"/>
          <p:nvPr/>
        </p:nvSpPr>
        <p:spPr>
          <a:xfrm>
            <a:off x="169884" y="374938"/>
            <a:ext cx="1789592" cy="461665"/>
          </a:xfrm>
          <a:prstGeom prst="rect">
            <a:avLst/>
          </a:prstGeom>
          <a:noFill/>
        </p:spPr>
        <p:txBody>
          <a:bodyPr wrap="square">
            <a:spAutoFit/>
          </a:bodyPr>
          <a:lstStyle/>
          <a:p>
            <a:pPr algn="just"/>
            <a:r>
              <a:rPr lang="en-GB" sz="2400" dirty="0">
                <a:ln w="0"/>
                <a:effectLst>
                  <a:outerShdw blurRad="38100" dist="19050" dir="2700000" algn="tl" rotWithShape="0">
                    <a:schemeClr val="dk1">
                      <a:alpha val="40000"/>
                    </a:schemeClr>
                  </a:outerShdw>
                </a:effectLst>
              </a:rPr>
              <a:t>Objective </a:t>
            </a:r>
            <a:endParaRPr lang="en-GB" sz="24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53177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F14E4F-0DEB-9430-55DB-4155329BCE93}"/>
              </a:ext>
            </a:extLst>
          </p:cNvPr>
          <p:cNvSpPr txBox="1"/>
          <p:nvPr/>
        </p:nvSpPr>
        <p:spPr>
          <a:xfrm>
            <a:off x="215900" y="0"/>
            <a:ext cx="10706100" cy="923330"/>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Are there any notable differences in temperature trends between northern and southern hemisphere cities over the year? How do they relate to seasons?</a:t>
            </a:r>
            <a:endParaRPr lang="en-IN" sz="1200" dirty="0">
              <a:solidFill>
                <a:schemeClr val="bg1"/>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13844053-CABD-FBFA-68A8-62F981E18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1162367"/>
            <a:ext cx="6668770" cy="4736465"/>
          </a:xfrm>
          <a:prstGeom prst="rect">
            <a:avLst/>
          </a:prstGeom>
        </p:spPr>
      </p:pic>
      <p:sp>
        <p:nvSpPr>
          <p:cNvPr id="6" name="TextBox 5">
            <a:extLst>
              <a:ext uri="{FF2B5EF4-FFF2-40B4-BE49-F238E27FC236}">
                <a16:creationId xmlns:a16="http://schemas.microsoft.com/office/drawing/2014/main" id="{D129E252-A85B-DFA0-5BB8-AF3F5F6F3CB9}"/>
              </a:ext>
            </a:extLst>
          </p:cNvPr>
          <p:cNvSpPr txBox="1"/>
          <p:nvPr/>
        </p:nvSpPr>
        <p:spPr>
          <a:xfrm>
            <a:off x="7556500" y="1720840"/>
            <a:ext cx="2146300" cy="3416320"/>
          </a:xfrm>
          <a:prstGeom prst="rect">
            <a:avLst/>
          </a:prstGeom>
          <a:noFill/>
          <a:ln>
            <a:solidFill>
              <a:prstClr val="black"/>
            </a:solidFill>
          </a:ln>
        </p:spPr>
        <p:txBody>
          <a:bodyPr wrap="square">
            <a:spAutoFit/>
          </a:bodyPr>
          <a:lstStyle/>
          <a:p>
            <a:pPr algn="just"/>
            <a:r>
              <a:rPr lang="en-US" dirty="0"/>
              <a:t>I noted temperature differences between northern and southern hemisphere cities due to their opposing seasons, influenced by Earth's axial tilt. This provides insights into hemispheric climate variations.</a:t>
            </a:r>
          </a:p>
        </p:txBody>
      </p:sp>
    </p:spTree>
    <p:extLst>
      <p:ext uri="{BB962C8B-B14F-4D97-AF65-F5344CB8AC3E}">
        <p14:creationId xmlns:p14="http://schemas.microsoft.com/office/powerpoint/2010/main" val="2764358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2BF741-BBBF-4051-07FC-22757937C0C9}"/>
              </a:ext>
            </a:extLst>
          </p:cNvPr>
          <p:cNvSpPr txBox="1"/>
          <p:nvPr/>
        </p:nvSpPr>
        <p:spPr>
          <a:xfrm>
            <a:off x="419100" y="136437"/>
            <a:ext cx="11150600" cy="923330"/>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What are the consequences of prolonged periods of extreme cold or heat in specific cities? How do residents adapt to such conditions?</a:t>
            </a:r>
            <a:endParaRPr lang="en-IN" sz="1200" dirty="0">
              <a:solidFill>
                <a:schemeClr val="bg1"/>
              </a:solidFill>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D2A2840B-BC6F-C47F-4716-38265ACA7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362075"/>
            <a:ext cx="6607810" cy="4133850"/>
          </a:xfrm>
          <a:prstGeom prst="rect">
            <a:avLst/>
          </a:prstGeom>
        </p:spPr>
      </p:pic>
      <p:sp>
        <p:nvSpPr>
          <p:cNvPr id="7" name="TextBox 6">
            <a:extLst>
              <a:ext uri="{FF2B5EF4-FFF2-40B4-BE49-F238E27FC236}">
                <a16:creationId xmlns:a16="http://schemas.microsoft.com/office/drawing/2014/main" id="{FD5231BF-ED3B-30E0-F288-648AAF0FCF87}"/>
              </a:ext>
            </a:extLst>
          </p:cNvPr>
          <p:cNvSpPr txBox="1"/>
          <p:nvPr/>
        </p:nvSpPr>
        <p:spPr>
          <a:xfrm>
            <a:off x="7467600" y="1248608"/>
            <a:ext cx="2019300" cy="4247317"/>
          </a:xfrm>
          <a:prstGeom prst="rect">
            <a:avLst/>
          </a:prstGeom>
          <a:noFill/>
          <a:ln>
            <a:solidFill>
              <a:prstClr val="black"/>
            </a:solidFill>
          </a:ln>
        </p:spPr>
        <p:txBody>
          <a:bodyPr wrap="square">
            <a:spAutoFit/>
          </a:bodyPr>
          <a:lstStyle/>
          <a:p>
            <a:pPr algn="just"/>
            <a:r>
              <a:rPr lang="en-US" dirty="0"/>
              <a:t>I explored the impacts of prolonged extreme cold and heat on cities. Cold can freeze infrastructure, while heat leads to health risks. Residents adapt with appropriate measures. Important for urban planning and well-being.</a:t>
            </a:r>
          </a:p>
        </p:txBody>
      </p:sp>
    </p:spTree>
    <p:extLst>
      <p:ext uri="{BB962C8B-B14F-4D97-AF65-F5344CB8AC3E}">
        <p14:creationId xmlns:p14="http://schemas.microsoft.com/office/powerpoint/2010/main" val="722536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C5CE9C-6C56-9343-12AB-2EC02F26D0CD}"/>
              </a:ext>
            </a:extLst>
          </p:cNvPr>
          <p:cNvSpPr txBox="1"/>
          <p:nvPr/>
        </p:nvSpPr>
        <p:spPr>
          <a:xfrm>
            <a:off x="558800" y="98336"/>
            <a:ext cx="11061700" cy="923330"/>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Analyse the impact of temperature on energy consumption patterns in cities. Are there noticeable trends or correlations?</a:t>
            </a:r>
            <a:endParaRPr lang="en-IN" sz="1200" dirty="0">
              <a:solidFill>
                <a:schemeClr val="bg1"/>
              </a:solidFill>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E12308F5-A468-9FDD-9F4B-00D5DDD391C3}"/>
              </a:ext>
            </a:extLst>
          </p:cNvPr>
          <p:cNvSpPr txBox="1"/>
          <p:nvPr/>
        </p:nvSpPr>
        <p:spPr>
          <a:xfrm>
            <a:off x="558800" y="1042600"/>
            <a:ext cx="10629900" cy="646331"/>
          </a:xfrm>
          <a:prstGeom prst="rect">
            <a:avLst/>
          </a:prstGeom>
          <a:noFill/>
        </p:spPr>
        <p:txBody>
          <a:bodyPr wrap="square">
            <a:spAutoFit/>
          </a:bodyPr>
          <a:lstStyle/>
          <a:p>
            <a:pPr algn="just"/>
            <a:r>
              <a:rPr lang="en-IN" sz="1800" dirty="0">
                <a:effectLst/>
                <a:latin typeface="Times New Roman" panose="02020603050405020304" pitchFamily="18" charset="0"/>
                <a:ea typeface="Times New Roman" panose="02020603050405020304" pitchFamily="18" charset="0"/>
              </a:rPr>
              <a:t>We don't have any energy consumption field in this data so I consider 300+ Calvin as energy consumption temperature because of heat </a:t>
            </a:r>
            <a:endParaRPr lang="en-IN" sz="12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528B3428-779D-6EB4-295D-74C991500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15" y="1791731"/>
            <a:ext cx="6592570" cy="4989195"/>
          </a:xfrm>
          <a:prstGeom prst="rect">
            <a:avLst/>
          </a:prstGeom>
        </p:spPr>
      </p:pic>
      <p:sp>
        <p:nvSpPr>
          <p:cNvPr id="8" name="TextBox 7">
            <a:extLst>
              <a:ext uri="{FF2B5EF4-FFF2-40B4-BE49-F238E27FC236}">
                <a16:creationId xmlns:a16="http://schemas.microsoft.com/office/drawing/2014/main" id="{D030C314-5B47-35D8-EBB1-5959D4AAE88A}"/>
              </a:ext>
            </a:extLst>
          </p:cNvPr>
          <p:cNvSpPr txBox="1"/>
          <p:nvPr/>
        </p:nvSpPr>
        <p:spPr>
          <a:xfrm>
            <a:off x="7200900" y="2136338"/>
            <a:ext cx="2933700" cy="2585323"/>
          </a:xfrm>
          <a:prstGeom prst="rect">
            <a:avLst/>
          </a:prstGeom>
          <a:noFill/>
          <a:ln>
            <a:solidFill>
              <a:prstClr val="black"/>
            </a:solidFill>
          </a:ln>
        </p:spPr>
        <p:txBody>
          <a:bodyPr wrap="square">
            <a:spAutoFit/>
          </a:bodyPr>
          <a:lstStyle/>
          <a:p>
            <a:pPr algn="just"/>
            <a:r>
              <a:rPr lang="en-US" dirty="0"/>
              <a:t>I explored temperature's impact on energy consumption, using 300+ Kelvin as a proxy for high energy use due to extreme heat. This helped identify potential temperature-energy correlations in the absence of direct data.</a:t>
            </a:r>
          </a:p>
        </p:txBody>
      </p:sp>
    </p:spTree>
    <p:extLst>
      <p:ext uri="{BB962C8B-B14F-4D97-AF65-F5344CB8AC3E}">
        <p14:creationId xmlns:p14="http://schemas.microsoft.com/office/powerpoint/2010/main" val="1046819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E1D74B-7CAC-68F7-3B00-030C1392C7A7}"/>
              </a:ext>
            </a:extLst>
          </p:cNvPr>
          <p:cNvSpPr txBox="1"/>
          <p:nvPr/>
        </p:nvSpPr>
        <p:spPr>
          <a:xfrm>
            <a:off x="215900" y="174537"/>
            <a:ext cx="9436100" cy="923330"/>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Identify cities prone to strong winds and the potential consequences, such as increased risk of natural disasters or challenges for transportation.</a:t>
            </a:r>
            <a:endParaRPr lang="en-IN" sz="1200" dirty="0">
              <a:solidFill>
                <a:schemeClr val="bg1"/>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2C261FE3-D036-CD12-23C8-5E0EC15AF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57" y="1381125"/>
            <a:ext cx="6141085" cy="4756150"/>
          </a:xfrm>
          <a:prstGeom prst="rect">
            <a:avLst/>
          </a:prstGeom>
        </p:spPr>
      </p:pic>
      <p:sp>
        <p:nvSpPr>
          <p:cNvPr id="6" name="TextBox 5">
            <a:extLst>
              <a:ext uri="{FF2B5EF4-FFF2-40B4-BE49-F238E27FC236}">
                <a16:creationId xmlns:a16="http://schemas.microsoft.com/office/drawing/2014/main" id="{2C690FAD-CFFF-D76B-06C3-7D644F3DD00F}"/>
              </a:ext>
            </a:extLst>
          </p:cNvPr>
          <p:cNvSpPr txBox="1"/>
          <p:nvPr/>
        </p:nvSpPr>
        <p:spPr>
          <a:xfrm>
            <a:off x="6756400" y="1381124"/>
            <a:ext cx="2501900" cy="2862322"/>
          </a:xfrm>
          <a:prstGeom prst="rect">
            <a:avLst/>
          </a:prstGeom>
          <a:noFill/>
          <a:ln>
            <a:solidFill>
              <a:prstClr val="black"/>
            </a:solidFill>
          </a:ln>
        </p:spPr>
        <p:txBody>
          <a:bodyPr wrap="square">
            <a:spAutoFit/>
          </a:bodyPr>
          <a:lstStyle/>
          <a:p>
            <a:pPr algn="just"/>
            <a:r>
              <a:rPr lang="en-US" dirty="0"/>
              <a:t>I identified cities at risk of strong winds and examined potential consequences like natural disasters and transportation challenges. This understanding is vital for disaster preparedness and urban planning.</a:t>
            </a:r>
          </a:p>
        </p:txBody>
      </p:sp>
    </p:spTree>
    <p:extLst>
      <p:ext uri="{BB962C8B-B14F-4D97-AF65-F5344CB8AC3E}">
        <p14:creationId xmlns:p14="http://schemas.microsoft.com/office/powerpoint/2010/main" val="229679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D1B81D-9060-9349-A958-DD345F96F5A5}"/>
              </a:ext>
            </a:extLst>
          </p:cNvPr>
          <p:cNvSpPr txBox="1"/>
          <p:nvPr/>
        </p:nvSpPr>
        <p:spPr>
          <a:xfrm>
            <a:off x="139700" y="111037"/>
            <a:ext cx="10414000" cy="923330"/>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Explore whether wind speed and direction influence the frequency and severity of weather-related events (e.g., hurricanes, storms) in coastal cities.</a:t>
            </a:r>
            <a:endParaRPr lang="en-IN" sz="1200" dirty="0">
              <a:solidFill>
                <a:schemeClr val="bg1"/>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4B37F304-2C2F-120B-2304-314332B47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037" y="1371282"/>
            <a:ext cx="6562725" cy="1905635"/>
          </a:xfrm>
          <a:prstGeom prst="rect">
            <a:avLst/>
          </a:prstGeom>
        </p:spPr>
      </p:pic>
      <p:pic>
        <p:nvPicPr>
          <p:cNvPr id="5" name="Picture 4">
            <a:extLst>
              <a:ext uri="{FF2B5EF4-FFF2-40B4-BE49-F238E27FC236}">
                <a16:creationId xmlns:a16="http://schemas.microsoft.com/office/drawing/2014/main" id="{CE4CD0D3-0CE2-A627-D7F4-5DA89782E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37" y="3429000"/>
            <a:ext cx="6562725" cy="2348230"/>
          </a:xfrm>
          <a:prstGeom prst="rect">
            <a:avLst/>
          </a:prstGeom>
        </p:spPr>
      </p:pic>
      <p:sp>
        <p:nvSpPr>
          <p:cNvPr id="7" name="TextBox 6">
            <a:extLst>
              <a:ext uri="{FF2B5EF4-FFF2-40B4-BE49-F238E27FC236}">
                <a16:creationId xmlns:a16="http://schemas.microsoft.com/office/drawing/2014/main" id="{3C32115A-104B-9528-7901-170E2BDE8E0B}"/>
              </a:ext>
            </a:extLst>
          </p:cNvPr>
          <p:cNvSpPr txBox="1"/>
          <p:nvPr/>
        </p:nvSpPr>
        <p:spPr>
          <a:xfrm>
            <a:off x="7518400" y="1371282"/>
            <a:ext cx="1892300" cy="4247317"/>
          </a:xfrm>
          <a:prstGeom prst="rect">
            <a:avLst/>
          </a:prstGeom>
          <a:noFill/>
          <a:ln>
            <a:solidFill>
              <a:prstClr val="black"/>
            </a:solidFill>
          </a:ln>
        </p:spPr>
        <p:txBody>
          <a:bodyPr wrap="square">
            <a:spAutoFit/>
          </a:bodyPr>
          <a:lstStyle/>
          <a:p>
            <a:pPr algn="just"/>
            <a:br>
              <a:rPr lang="en-IN" dirty="0"/>
            </a:br>
            <a:r>
              <a:rPr lang="en-IN" b="0" i="0" dirty="0">
                <a:effectLst/>
                <a:latin typeface="Söhne"/>
              </a:rPr>
              <a:t>I studied the link between wind speed, direction, and weather events in coastal cities. Understanding this relationship helps improve disaster management and preparedness for hurricanes and storms.</a:t>
            </a:r>
            <a:endParaRPr lang="en-US" dirty="0"/>
          </a:p>
        </p:txBody>
      </p:sp>
    </p:spTree>
    <p:extLst>
      <p:ext uri="{BB962C8B-B14F-4D97-AF65-F5344CB8AC3E}">
        <p14:creationId xmlns:p14="http://schemas.microsoft.com/office/powerpoint/2010/main" val="97349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CEA55F-4661-74E0-FC02-B6C4C0F67FAE}"/>
              </a:ext>
            </a:extLst>
          </p:cNvPr>
          <p:cNvSpPr txBox="1"/>
          <p:nvPr/>
        </p:nvSpPr>
        <p:spPr>
          <a:xfrm>
            <a:off x="114300" y="136437"/>
            <a:ext cx="10820400" cy="923330"/>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Investigate whether temperature anomalies (unusual deviations from the norm) coincide with certain events or environmental factors in specific cities.</a:t>
            </a:r>
            <a:endParaRPr lang="en-IN" sz="1200" dirty="0">
              <a:solidFill>
                <a:schemeClr val="bg1"/>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48CE41E8-02ED-8882-CFAC-26B88DC8C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055" y="1301750"/>
            <a:ext cx="6587490" cy="2349500"/>
          </a:xfrm>
          <a:prstGeom prst="rect">
            <a:avLst/>
          </a:prstGeom>
        </p:spPr>
      </p:pic>
      <p:pic>
        <p:nvPicPr>
          <p:cNvPr id="5" name="Picture 4">
            <a:extLst>
              <a:ext uri="{FF2B5EF4-FFF2-40B4-BE49-F238E27FC236}">
                <a16:creationId xmlns:a16="http://schemas.microsoft.com/office/drawing/2014/main" id="{7D9629DD-50CF-BD8E-DF8B-DC95A3359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55" y="4013835"/>
            <a:ext cx="6587490" cy="1268730"/>
          </a:xfrm>
          <a:prstGeom prst="rect">
            <a:avLst/>
          </a:prstGeom>
        </p:spPr>
      </p:pic>
      <p:sp>
        <p:nvSpPr>
          <p:cNvPr id="7" name="TextBox 6">
            <a:extLst>
              <a:ext uri="{FF2B5EF4-FFF2-40B4-BE49-F238E27FC236}">
                <a16:creationId xmlns:a16="http://schemas.microsoft.com/office/drawing/2014/main" id="{528A0F20-3EE3-547A-DFD9-E1FA6161B673}"/>
              </a:ext>
            </a:extLst>
          </p:cNvPr>
          <p:cNvSpPr txBox="1"/>
          <p:nvPr/>
        </p:nvSpPr>
        <p:spPr>
          <a:xfrm>
            <a:off x="7717692" y="1677377"/>
            <a:ext cx="3048000" cy="2862322"/>
          </a:xfrm>
          <a:prstGeom prst="rect">
            <a:avLst/>
          </a:prstGeom>
          <a:noFill/>
          <a:ln>
            <a:solidFill>
              <a:prstClr val="black"/>
            </a:solidFill>
          </a:ln>
        </p:spPr>
        <p:txBody>
          <a:bodyPr wrap="square">
            <a:spAutoFit/>
          </a:bodyPr>
          <a:lstStyle/>
          <a:p>
            <a:pPr algn="just"/>
            <a:br>
              <a:rPr lang="en-IN" dirty="0"/>
            </a:br>
            <a:r>
              <a:rPr lang="en-IN" b="0" i="0" dirty="0">
                <a:effectLst/>
                <a:latin typeface="Söhne"/>
              </a:rPr>
              <a:t>I explored connections between temperature anomalies and environmental events. This aids in understanding the causes of temperature anomalies, which can be valuable for disaster prediction and environmental monitoring in specific cities.</a:t>
            </a:r>
            <a:endParaRPr lang="en-US" dirty="0"/>
          </a:p>
        </p:txBody>
      </p:sp>
    </p:spTree>
    <p:extLst>
      <p:ext uri="{BB962C8B-B14F-4D97-AF65-F5344CB8AC3E}">
        <p14:creationId xmlns:p14="http://schemas.microsoft.com/office/powerpoint/2010/main" val="3970806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C5764A-5F16-EC58-8736-66572220EA66}"/>
              </a:ext>
            </a:extLst>
          </p:cNvPr>
          <p:cNvSpPr txBox="1"/>
          <p:nvPr/>
        </p:nvSpPr>
        <p:spPr>
          <a:xfrm>
            <a:off x="254000" y="136437"/>
            <a:ext cx="10261600" cy="923330"/>
          </a:xfrm>
          <a:prstGeom prst="rect">
            <a:avLst/>
          </a:prstGeom>
          <a:noFill/>
        </p:spPr>
        <p:txBody>
          <a:bodyPr wrap="square">
            <a:spAutoFit/>
          </a:bodyPr>
          <a:lstStyle/>
          <a:p>
            <a:pPr algn="just"/>
            <a:r>
              <a:rPr lang="en-IN" sz="1800" b="1" u="sng" dirty="0">
                <a:solidFill>
                  <a:schemeClr val="bg1"/>
                </a:solidFill>
                <a:effectLst/>
                <a:latin typeface="Times New Roman" panose="02020603050405020304" pitchFamily="18" charset="0"/>
                <a:ea typeface="Times New Roman" panose="02020603050405020304" pitchFamily="18" charset="0"/>
              </a:rPr>
              <a:t>Problem</a:t>
            </a:r>
            <a:endParaRPr lang="en-IN" sz="1200" dirty="0">
              <a:solidFill>
                <a:schemeClr val="bg1"/>
              </a:solidFill>
              <a:effectLst/>
              <a:latin typeface="Times New Roman" panose="02020603050405020304" pitchFamily="18" charset="0"/>
              <a:ea typeface="Times New Roman" panose="02020603050405020304" pitchFamily="18" charset="0"/>
            </a:endParaRPr>
          </a:p>
          <a:p>
            <a:pPr algn="just"/>
            <a:r>
              <a:rPr lang="en-IN" sz="1800" b="1" dirty="0">
                <a:solidFill>
                  <a:schemeClr val="bg1"/>
                </a:solidFill>
                <a:effectLst/>
                <a:latin typeface="Times New Roman" panose="02020603050405020304" pitchFamily="18" charset="0"/>
                <a:ea typeface="Times New Roman" panose="02020603050405020304" pitchFamily="18" charset="0"/>
              </a:rPr>
              <a:t>Are there any correlations between a city's geographical location (latitude and longitude) and its weather attributes, such as temperature or humidity?</a:t>
            </a:r>
            <a:endParaRPr lang="en-IN" sz="1200" dirty="0">
              <a:solidFill>
                <a:schemeClr val="bg1"/>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DD9C423F-0FDA-273F-A3DF-48EB1CA75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95" y="1350010"/>
            <a:ext cx="6760210" cy="2735580"/>
          </a:xfrm>
          <a:prstGeom prst="rect">
            <a:avLst/>
          </a:prstGeom>
        </p:spPr>
      </p:pic>
      <p:pic>
        <p:nvPicPr>
          <p:cNvPr id="5" name="Picture 4">
            <a:extLst>
              <a:ext uri="{FF2B5EF4-FFF2-40B4-BE49-F238E27FC236}">
                <a16:creationId xmlns:a16="http://schemas.microsoft.com/office/drawing/2014/main" id="{20994E95-24EC-68B8-98C0-33BE2E5A0222}"/>
              </a:ext>
            </a:extLst>
          </p:cNvPr>
          <p:cNvPicPr>
            <a:picLocks noChangeAspect="1"/>
          </p:cNvPicPr>
          <p:nvPr/>
        </p:nvPicPr>
        <p:blipFill rotWithShape="1">
          <a:blip r:embed="rId3">
            <a:extLst>
              <a:ext uri="{28A0092B-C50C-407E-A947-70E740481C1C}">
                <a14:useLocalDpi xmlns:a14="http://schemas.microsoft.com/office/drawing/2010/main" val="0"/>
              </a:ext>
            </a:extLst>
          </a:blip>
          <a:srcRect t="54988"/>
          <a:stretch/>
        </p:blipFill>
        <p:spPr bwMode="auto">
          <a:xfrm>
            <a:off x="429895" y="4375833"/>
            <a:ext cx="6760210" cy="2008505"/>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0C79F14C-DC12-B9B9-2953-42CFC3BB035B}"/>
              </a:ext>
            </a:extLst>
          </p:cNvPr>
          <p:cNvSpPr txBox="1"/>
          <p:nvPr/>
        </p:nvSpPr>
        <p:spPr>
          <a:xfrm>
            <a:off x="7416800" y="1223268"/>
            <a:ext cx="3098800" cy="2862322"/>
          </a:xfrm>
          <a:prstGeom prst="rect">
            <a:avLst/>
          </a:prstGeom>
          <a:noFill/>
          <a:ln>
            <a:solidFill>
              <a:prstClr val="black"/>
            </a:solidFill>
          </a:ln>
        </p:spPr>
        <p:txBody>
          <a:bodyPr wrap="square">
            <a:spAutoFit/>
          </a:bodyPr>
          <a:lstStyle/>
          <a:p>
            <a:pPr algn="just"/>
            <a:r>
              <a:rPr lang="en-US" dirty="0"/>
              <a:t>My analysis investigated the relationships between a city's location and weather attributes. Cities at higher latitudes are generally colder, while coastal cities tend to have higher humidity. Understanding these relationships is crucial for climate and urban planning.</a:t>
            </a:r>
          </a:p>
        </p:txBody>
      </p:sp>
    </p:spTree>
    <p:extLst>
      <p:ext uri="{BB962C8B-B14F-4D97-AF65-F5344CB8AC3E}">
        <p14:creationId xmlns:p14="http://schemas.microsoft.com/office/powerpoint/2010/main" val="168097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E47B95-1DD8-DE11-001B-F4CCC2B83271}"/>
              </a:ext>
            </a:extLst>
          </p:cNvPr>
          <p:cNvSpPr/>
          <p:nvPr/>
        </p:nvSpPr>
        <p:spPr>
          <a:xfrm>
            <a:off x="3314699" y="1346200"/>
            <a:ext cx="4318000" cy="53594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400" b="0" i="0" dirty="0">
                <a:solidFill>
                  <a:schemeClr val="accent1"/>
                </a:solidFill>
                <a:effectLst/>
                <a:latin typeface="Söhne"/>
              </a:rPr>
              <a:t>This weather analysis project combined the strengths of Excel, SQL, and Power BI to uncover valuable meteorological insights. Excel handled data preparation, SQL enabled complex queries, and Power BI provided visually engaging temperature, wind, and humidity visualizations. The project's findings are pivotal for urban planning, climate research, and informed decision-making</a:t>
            </a:r>
            <a:endParaRPr lang="en-US" sz="2400" dirty="0">
              <a:solidFill>
                <a:schemeClr val="accent1"/>
              </a:solidFill>
            </a:endParaRPr>
          </a:p>
        </p:txBody>
      </p:sp>
      <p:sp>
        <p:nvSpPr>
          <p:cNvPr id="6" name="Rounded Rectangle 5">
            <a:extLst>
              <a:ext uri="{FF2B5EF4-FFF2-40B4-BE49-F238E27FC236}">
                <a16:creationId xmlns:a16="http://schemas.microsoft.com/office/drawing/2014/main" id="{B38BC060-FDDC-0D38-38D7-CC34E7DE9A92}"/>
              </a:ext>
            </a:extLst>
          </p:cNvPr>
          <p:cNvSpPr/>
          <p:nvPr/>
        </p:nvSpPr>
        <p:spPr>
          <a:xfrm>
            <a:off x="3136581" y="129540"/>
            <a:ext cx="4674235" cy="10388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4800" b="1">
                <a:gradFill>
                  <a:gsLst>
                    <a:gs pos="22000">
                      <a:srgbClr val="5B9BD5"/>
                    </a:gs>
                    <a:gs pos="66000">
                      <a:srgbClr val="2F5CAC"/>
                    </a:gs>
                    <a:gs pos="94000">
                      <a:srgbClr val="17305D">
                        <a:alpha val="93000"/>
                      </a:srgbClr>
                    </a:gs>
                  </a:gsLst>
                  <a:lin ang="16200000" scaled="0"/>
                </a:gradFill>
                <a:effectLst/>
                <a:latin typeface="Times New Roman" panose="02020603050405020304" pitchFamily="18" charset="0"/>
                <a:ea typeface="Times New Roman" panose="02020603050405020304" pitchFamily="18" charset="0"/>
              </a:rPr>
              <a:t>Conclusion</a:t>
            </a:r>
            <a:endParaRPr lang="en-IN" sz="1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60476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132537F-99BF-AF94-D7DC-879F44441A27}"/>
              </a:ext>
            </a:extLst>
          </p:cNvPr>
          <p:cNvSpPr/>
          <p:nvPr/>
        </p:nvSpPr>
        <p:spPr>
          <a:xfrm>
            <a:off x="4121426" y="145774"/>
            <a:ext cx="2226365"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01E527C-7BD2-A970-7E59-9E5160A54E48}"/>
              </a:ext>
            </a:extLst>
          </p:cNvPr>
          <p:cNvPicPr>
            <a:picLocks noChangeAspect="1"/>
          </p:cNvPicPr>
          <p:nvPr/>
        </p:nvPicPr>
        <p:blipFill rotWithShape="1">
          <a:blip r:embed="rId2"/>
          <a:srcRect l="2387" t="20888" r="7587" b="12395"/>
          <a:stretch/>
        </p:blipFill>
        <p:spPr>
          <a:xfrm>
            <a:off x="-1323" y="662610"/>
            <a:ext cx="11749375" cy="4895572"/>
          </a:xfrm>
          <a:prstGeom prst="rect">
            <a:avLst/>
          </a:prstGeom>
        </p:spPr>
      </p:pic>
      <p:sp>
        <p:nvSpPr>
          <p:cNvPr id="6" name="TextBox 5">
            <a:extLst>
              <a:ext uri="{FF2B5EF4-FFF2-40B4-BE49-F238E27FC236}">
                <a16:creationId xmlns:a16="http://schemas.microsoft.com/office/drawing/2014/main" id="{65DC9210-0CB0-C8B8-76DA-8478C23D2265}"/>
              </a:ext>
            </a:extLst>
          </p:cNvPr>
          <p:cNvSpPr txBox="1"/>
          <p:nvPr/>
        </p:nvSpPr>
        <p:spPr>
          <a:xfrm>
            <a:off x="3962400" y="145774"/>
            <a:ext cx="2597426" cy="461665"/>
          </a:xfrm>
          <a:prstGeom prst="rect">
            <a:avLst/>
          </a:prstGeom>
          <a:noFill/>
        </p:spPr>
        <p:txBody>
          <a:bodyPr wrap="square" rtlCol="0">
            <a:spAutoFit/>
          </a:bodyPr>
          <a:lstStyle/>
          <a:p>
            <a:pPr algn="ctr"/>
            <a:r>
              <a:rPr lang="en-US" sz="2400" b="1" dirty="0">
                <a:solidFill>
                  <a:schemeClr val="bg1"/>
                </a:solidFill>
              </a:rPr>
              <a:t>ER Diagram</a:t>
            </a:r>
          </a:p>
        </p:txBody>
      </p:sp>
    </p:spTree>
    <p:extLst>
      <p:ext uri="{BB962C8B-B14F-4D97-AF65-F5344CB8AC3E}">
        <p14:creationId xmlns:p14="http://schemas.microsoft.com/office/powerpoint/2010/main" val="272900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
              <a:srgbClr val="0070C0"/>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03C97CC1-1445-921E-A286-0B3C68B05BD9}"/>
              </a:ext>
            </a:extLst>
          </p:cNvPr>
          <p:cNvPicPr>
            <a:picLocks noChangeAspect="1"/>
          </p:cNvPicPr>
          <p:nvPr/>
        </p:nvPicPr>
        <p:blipFill>
          <a:blip r:embed="rId2"/>
          <a:srcRect t="47341" r="37678"/>
          <a:stretch>
            <a:fillRect/>
          </a:stretch>
        </p:blipFill>
        <p:spPr>
          <a:xfrm rot="16200000">
            <a:off x="7072384" y="2137084"/>
            <a:ext cx="6381527" cy="6743308"/>
          </a:xfrm>
          <a:custGeom>
            <a:avLst/>
            <a:gdLst>
              <a:gd name="connsiteX0" fmla="*/ 6381517 w 6381527"/>
              <a:gd name="connsiteY0" fmla="*/ 3356973 h 6743308"/>
              <a:gd name="connsiteX1" fmla="*/ 6036872 w 6381527"/>
              <a:gd name="connsiteY1" fmla="*/ 3998290 h 6743308"/>
              <a:gd name="connsiteX2" fmla="*/ 1928189 w 6381527"/>
              <a:gd name="connsiteY2" fmla="*/ 6743308 h 6743308"/>
              <a:gd name="connsiteX3" fmla="*/ 0 w 6381527"/>
              <a:gd name="connsiteY3" fmla="*/ 6743307 h 6743308"/>
              <a:gd name="connsiteX4" fmla="*/ 0 w 6381527"/>
              <a:gd name="connsiteY4" fmla="*/ 2437623 h 6743308"/>
              <a:gd name="connsiteX5" fmla="*/ 3452937 w 6381527"/>
              <a:gd name="connsiteY5" fmla="*/ 130710 h 6743308"/>
              <a:gd name="connsiteX6" fmla="*/ 4528212 w 6381527"/>
              <a:gd name="connsiteY6" fmla="*/ 344656 h 6743308"/>
              <a:gd name="connsiteX7" fmla="*/ 6250817 w 6381527"/>
              <a:gd name="connsiteY7" fmla="*/ 2923015 h 6743308"/>
              <a:gd name="connsiteX8" fmla="*/ 6381517 w 6381527"/>
              <a:gd name="connsiteY8" fmla="*/ 3356973 h 674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527" h="6743308">
                <a:moveTo>
                  <a:pt x="6381517" y="3356973"/>
                </a:moveTo>
                <a:cubicBezTo>
                  <a:pt x="6380234" y="3605834"/>
                  <a:pt x="6259378" y="3849634"/>
                  <a:pt x="6036872" y="3998290"/>
                </a:cubicBezTo>
                <a:lnTo>
                  <a:pt x="1928189" y="6743308"/>
                </a:lnTo>
                <a:lnTo>
                  <a:pt x="0" y="6743307"/>
                </a:lnTo>
                <a:lnTo>
                  <a:pt x="0" y="2437623"/>
                </a:lnTo>
                <a:lnTo>
                  <a:pt x="3452937" y="130710"/>
                </a:lnTo>
                <a:cubicBezTo>
                  <a:pt x="3808945" y="-107139"/>
                  <a:pt x="4290362" y="-11353"/>
                  <a:pt x="4528212" y="344656"/>
                </a:cubicBezTo>
                <a:lnTo>
                  <a:pt x="6250817" y="2923015"/>
                </a:lnTo>
                <a:cubicBezTo>
                  <a:pt x="6340011" y="3056518"/>
                  <a:pt x="6382287" y="3207657"/>
                  <a:pt x="6381517" y="3356973"/>
                </a:cubicBezTo>
                <a:close/>
              </a:path>
            </a:pathLst>
          </a:custGeom>
        </p:spPr>
      </p:pic>
      <p:sp>
        <p:nvSpPr>
          <p:cNvPr id="29" name="Rectangle 28">
            <a:extLst>
              <a:ext uri="{FF2B5EF4-FFF2-40B4-BE49-F238E27FC236}">
                <a16:creationId xmlns:a16="http://schemas.microsoft.com/office/drawing/2014/main" id="{7A900AEB-CAD2-05A6-A72C-35355593C60F}"/>
              </a:ext>
            </a:extLst>
          </p:cNvPr>
          <p:cNvSpPr/>
          <p:nvPr/>
        </p:nvSpPr>
        <p:spPr>
          <a:xfrm>
            <a:off x="1220567" y="1265535"/>
            <a:ext cx="5261570" cy="2554545"/>
          </a:xfrm>
          <a:prstGeom prst="rect">
            <a:avLst/>
          </a:prstGeom>
          <a:noFill/>
        </p:spPr>
        <p:txBody>
          <a:bodyPr wrap="none" lIns="91440" tIns="45720" rIns="91440" bIns="45720">
            <a:spAutoFit/>
          </a:bodyPr>
          <a:lstStyle/>
          <a:p>
            <a:pPr algn="ctr"/>
            <a:r>
              <a:rPr lang="en-GB" sz="8000" b="1" cap="none" spc="0" dirty="0">
                <a:ln w="22225">
                  <a:solidFill>
                    <a:schemeClr val="tx1"/>
                  </a:solidFill>
                  <a:prstDash val="solid"/>
                </a:ln>
                <a:solidFill>
                  <a:schemeClr val="accent2">
                    <a:lumMod val="40000"/>
                    <a:lumOff val="60000"/>
                  </a:schemeClr>
                </a:solidFill>
                <a:effectLst/>
              </a:rPr>
              <a:t>Power BI</a:t>
            </a:r>
          </a:p>
          <a:p>
            <a:pPr algn="ctr"/>
            <a:r>
              <a:rPr lang="en-GB" sz="8000" b="1" cap="none" spc="0" dirty="0">
                <a:ln w="22225">
                  <a:solidFill>
                    <a:schemeClr val="tx1"/>
                  </a:solidFill>
                  <a:prstDash val="solid"/>
                </a:ln>
                <a:solidFill>
                  <a:schemeClr val="accent2">
                    <a:lumMod val="40000"/>
                    <a:lumOff val="60000"/>
                  </a:schemeClr>
                </a:solidFill>
                <a:effectLst/>
              </a:rPr>
              <a:t> Statements</a:t>
            </a:r>
          </a:p>
        </p:txBody>
      </p:sp>
    </p:spTree>
    <p:extLst>
      <p:ext uri="{BB962C8B-B14F-4D97-AF65-F5344CB8AC3E}">
        <p14:creationId xmlns:p14="http://schemas.microsoft.com/office/powerpoint/2010/main" val="3833684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9D2F604-063F-BBEF-CFEF-0FF048B81FAC}"/>
              </a:ext>
            </a:extLst>
          </p:cNvPr>
          <p:cNvGrpSpPr/>
          <p:nvPr/>
        </p:nvGrpSpPr>
        <p:grpSpPr>
          <a:xfrm>
            <a:off x="387826" y="566678"/>
            <a:ext cx="11169174" cy="6291322"/>
            <a:chOff x="387826" y="566678"/>
            <a:chExt cx="11169174" cy="6291322"/>
          </a:xfrm>
        </p:grpSpPr>
        <p:pic>
          <p:nvPicPr>
            <p:cNvPr id="5" name="Picture 4">
              <a:extLst>
                <a:ext uri="{FF2B5EF4-FFF2-40B4-BE49-F238E27FC236}">
                  <a16:creationId xmlns:a16="http://schemas.microsoft.com/office/drawing/2014/main" id="{12B0580D-7A91-A02F-C4A5-E151AF484286}"/>
                </a:ext>
              </a:extLst>
            </p:cNvPr>
            <p:cNvPicPr>
              <a:picLocks noChangeAspect="1"/>
            </p:cNvPicPr>
            <p:nvPr/>
          </p:nvPicPr>
          <p:blipFill rotWithShape="1">
            <a:blip r:embed="rId2"/>
            <a:srcRect l="5229" t="20597" r="28922" b="13431"/>
            <a:stretch/>
          </p:blipFill>
          <p:spPr>
            <a:xfrm>
              <a:off x="387826" y="566678"/>
              <a:ext cx="11169174" cy="6291322"/>
            </a:xfrm>
            <a:prstGeom prst="rect">
              <a:avLst/>
            </a:prstGeom>
          </p:spPr>
        </p:pic>
        <p:pic>
          <p:nvPicPr>
            <p:cNvPr id="7" name="Picture 6">
              <a:extLst>
                <a:ext uri="{FF2B5EF4-FFF2-40B4-BE49-F238E27FC236}">
                  <a16:creationId xmlns:a16="http://schemas.microsoft.com/office/drawing/2014/main" id="{80A372F6-4CFA-5439-2577-DE95687F4CCD}"/>
                </a:ext>
              </a:extLst>
            </p:cNvPr>
            <p:cNvPicPr>
              <a:picLocks noChangeAspect="1"/>
            </p:cNvPicPr>
            <p:nvPr/>
          </p:nvPicPr>
          <p:blipFill rotWithShape="1">
            <a:blip r:embed="rId3"/>
            <a:srcRect l="3105" t="29897" r="26144" b="8781"/>
            <a:stretch/>
          </p:blipFill>
          <p:spPr>
            <a:xfrm>
              <a:off x="635000" y="2216750"/>
              <a:ext cx="3594100" cy="2037749"/>
            </a:xfrm>
            <a:prstGeom prst="rect">
              <a:avLst/>
            </a:prstGeom>
          </p:spPr>
        </p:pic>
      </p:grpSp>
      <p:sp>
        <p:nvSpPr>
          <p:cNvPr id="9" name="Rounded Rectangle 8">
            <a:extLst>
              <a:ext uri="{FF2B5EF4-FFF2-40B4-BE49-F238E27FC236}">
                <a16:creationId xmlns:a16="http://schemas.microsoft.com/office/drawing/2014/main" id="{33CE1A7B-2B70-F3AA-F368-801AEFBE956E}"/>
              </a:ext>
            </a:extLst>
          </p:cNvPr>
          <p:cNvSpPr/>
          <p:nvPr/>
        </p:nvSpPr>
        <p:spPr>
          <a:xfrm>
            <a:off x="3606800" y="0"/>
            <a:ext cx="3225800" cy="5207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Temperature Analysis</a:t>
            </a:r>
          </a:p>
        </p:txBody>
      </p:sp>
    </p:spTree>
    <p:extLst>
      <p:ext uri="{BB962C8B-B14F-4D97-AF65-F5344CB8AC3E}">
        <p14:creationId xmlns:p14="http://schemas.microsoft.com/office/powerpoint/2010/main" val="426905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196854-7EAE-7947-073C-2E36D9921710}"/>
              </a:ext>
            </a:extLst>
          </p:cNvPr>
          <p:cNvSpPr txBox="1"/>
          <p:nvPr/>
        </p:nvSpPr>
        <p:spPr>
          <a:xfrm>
            <a:off x="7670800" y="508000"/>
            <a:ext cx="4279900" cy="6001643"/>
          </a:xfrm>
          <a:prstGeom prst="rect">
            <a:avLst/>
          </a:prstGeom>
          <a:noFill/>
          <a:ln>
            <a:solidFill>
              <a:schemeClr val="accent1">
                <a:shade val="15000"/>
              </a:schemeClr>
            </a:solidFill>
          </a:ln>
        </p:spPr>
        <p:txBody>
          <a:bodyPr wrap="square" rtlCol="0">
            <a:spAutoFit/>
          </a:bodyPr>
          <a:lstStyle/>
          <a:p>
            <a:pPr algn="just"/>
            <a:r>
              <a:rPr lang="en-IN" sz="2400" b="1" i="0" dirty="0">
                <a:solidFill>
                  <a:schemeClr val="bg1"/>
                </a:solidFill>
                <a:effectLst/>
                <a:latin typeface="Plus Jakarta Sans"/>
              </a:rPr>
              <a:t>Can you build a heatmap in Power BI to show the temperature ranges for cities across different countries?</a:t>
            </a:r>
          </a:p>
          <a:p>
            <a:pPr algn="just"/>
            <a:endParaRPr lang="en-IN" sz="2400" b="1" i="0" dirty="0">
              <a:solidFill>
                <a:schemeClr val="bg1"/>
              </a:solidFill>
              <a:effectLst/>
              <a:latin typeface="Plus Jakarta Sans"/>
            </a:endParaRPr>
          </a:p>
          <a:p>
            <a:pPr algn="just"/>
            <a:r>
              <a:rPr lang="en-IN" sz="2400" b="0" i="0" dirty="0">
                <a:solidFill>
                  <a:srgbClr val="374151"/>
                </a:solidFill>
                <a:effectLst/>
                <a:latin typeface="Söhne"/>
              </a:rPr>
              <a:t>The Power BI heatmap visualized global temperature ranges. Equatorial regions stayed consistently warm, while distant areas experienced more seasonal variations. Coastal cities displayed milder temperature ranges due to the sea's influence. Valuable for climate analysis and urban planning.</a:t>
            </a:r>
            <a:endParaRPr lang="en-US" sz="2400" dirty="0"/>
          </a:p>
        </p:txBody>
      </p:sp>
      <p:pic>
        <p:nvPicPr>
          <p:cNvPr id="8" name="Picture 7">
            <a:extLst>
              <a:ext uri="{FF2B5EF4-FFF2-40B4-BE49-F238E27FC236}">
                <a16:creationId xmlns:a16="http://schemas.microsoft.com/office/drawing/2014/main" id="{F6637120-DDBE-8945-AD4A-4C6D0DE705FB}"/>
              </a:ext>
            </a:extLst>
          </p:cNvPr>
          <p:cNvPicPr>
            <a:picLocks noChangeAspect="1"/>
          </p:cNvPicPr>
          <p:nvPr/>
        </p:nvPicPr>
        <p:blipFill>
          <a:blip r:embed="rId2"/>
          <a:stretch>
            <a:fillRect/>
          </a:stretch>
        </p:blipFill>
        <p:spPr>
          <a:xfrm>
            <a:off x="406400" y="1138232"/>
            <a:ext cx="6711950" cy="4581536"/>
          </a:xfrm>
          <a:prstGeom prst="rect">
            <a:avLst/>
          </a:prstGeom>
        </p:spPr>
      </p:pic>
    </p:spTree>
    <p:extLst>
      <p:ext uri="{BB962C8B-B14F-4D97-AF65-F5344CB8AC3E}">
        <p14:creationId xmlns:p14="http://schemas.microsoft.com/office/powerpoint/2010/main" val="3297622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8AEE5B-BD6B-DAB9-F6F1-1D59C5837331}"/>
              </a:ext>
            </a:extLst>
          </p:cNvPr>
          <p:cNvPicPr>
            <a:picLocks noChangeAspect="1"/>
          </p:cNvPicPr>
          <p:nvPr/>
        </p:nvPicPr>
        <p:blipFill rotWithShape="1">
          <a:blip r:embed="rId2"/>
          <a:srcRect l="36765" t="58959" r="28617" b="13572"/>
          <a:stretch/>
        </p:blipFill>
        <p:spPr>
          <a:xfrm>
            <a:off x="101600" y="1248414"/>
            <a:ext cx="6997291" cy="3121572"/>
          </a:xfrm>
          <a:prstGeom prst="rect">
            <a:avLst/>
          </a:prstGeom>
        </p:spPr>
      </p:pic>
      <p:sp>
        <p:nvSpPr>
          <p:cNvPr id="5" name="TextBox 4">
            <a:extLst>
              <a:ext uri="{FF2B5EF4-FFF2-40B4-BE49-F238E27FC236}">
                <a16:creationId xmlns:a16="http://schemas.microsoft.com/office/drawing/2014/main" id="{46D98566-7D3B-69AA-B482-C98541C7185A}"/>
              </a:ext>
            </a:extLst>
          </p:cNvPr>
          <p:cNvSpPr txBox="1"/>
          <p:nvPr/>
        </p:nvSpPr>
        <p:spPr>
          <a:xfrm>
            <a:off x="7645399" y="870208"/>
            <a:ext cx="4445001" cy="5632311"/>
          </a:xfrm>
          <a:prstGeom prst="rect">
            <a:avLst/>
          </a:prstGeom>
          <a:noFill/>
          <a:ln>
            <a:solidFill>
              <a:schemeClr val="accent1">
                <a:shade val="15000"/>
              </a:schemeClr>
            </a:solidFill>
          </a:ln>
        </p:spPr>
        <p:txBody>
          <a:bodyPr wrap="square" rtlCol="0">
            <a:spAutoFit/>
          </a:bodyPr>
          <a:lstStyle/>
          <a:p>
            <a:pPr algn="just"/>
            <a:r>
              <a:rPr lang="en-IN" sz="2400" b="1" i="0" dirty="0">
                <a:solidFill>
                  <a:schemeClr val="bg1"/>
                </a:solidFill>
                <a:effectLst/>
                <a:latin typeface="Plus Jakarta Sans"/>
              </a:rPr>
              <a:t>Create a time-series line chart in Power BI to show the overall temperature trends over the entire dataset.</a:t>
            </a:r>
          </a:p>
          <a:p>
            <a:pPr algn="just"/>
            <a:endParaRPr lang="en-IN" sz="2400" dirty="0">
              <a:solidFill>
                <a:srgbClr val="24292E"/>
              </a:solidFill>
              <a:latin typeface="Plus Jakarta Sans"/>
            </a:endParaRPr>
          </a:p>
          <a:p>
            <a:pPr algn="just"/>
            <a:r>
              <a:rPr lang="en-IN" sz="2400" i="0" dirty="0">
                <a:effectLst/>
                <a:latin typeface="Söhne"/>
              </a:rPr>
              <a:t>The Power BI time-series chart showed temperature trends over five years. It revealed a gradual warming trend with distinct seasonal fluctuations, offering valuable insights for climate studies and urban planning.</a:t>
            </a:r>
          </a:p>
          <a:p>
            <a:pPr algn="just"/>
            <a:br>
              <a:rPr lang="en-IN" sz="2400" dirty="0"/>
            </a:br>
            <a:endParaRPr lang="en-IN" sz="2400" b="0" i="0" dirty="0">
              <a:solidFill>
                <a:srgbClr val="24292E"/>
              </a:solidFill>
              <a:effectLst/>
              <a:latin typeface="Plus Jakarta Sans"/>
            </a:endParaRPr>
          </a:p>
          <a:p>
            <a:pPr algn="just"/>
            <a:endParaRPr lang="en-US" sz="2400" dirty="0"/>
          </a:p>
        </p:txBody>
      </p:sp>
    </p:spTree>
    <p:extLst>
      <p:ext uri="{BB962C8B-B14F-4D97-AF65-F5344CB8AC3E}">
        <p14:creationId xmlns:p14="http://schemas.microsoft.com/office/powerpoint/2010/main" val="78389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
              <a:schemeClr val="accent5"/>
            </a:gs>
            <a:gs pos="100000">
              <a:schemeClr val="accent1">
                <a:lumMod val="45000"/>
                <a:lumOff val="55000"/>
              </a:schemeClr>
            </a:gs>
            <a:gs pos="92000">
              <a:schemeClr val="accent1">
                <a:lumMod val="68000"/>
                <a:lumOff val="32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B71CF-7BEB-A5C7-EEE8-7376EB0E215C}"/>
              </a:ext>
            </a:extLst>
          </p:cNvPr>
          <p:cNvPicPr>
            <a:picLocks noChangeAspect="1"/>
          </p:cNvPicPr>
          <p:nvPr/>
        </p:nvPicPr>
        <p:blipFill rotWithShape="1">
          <a:blip r:embed="rId2"/>
          <a:srcRect l="5915" t="59255" r="63366" b="13277"/>
          <a:stretch/>
        </p:blipFill>
        <p:spPr>
          <a:xfrm>
            <a:off x="114300" y="1177299"/>
            <a:ext cx="7177245" cy="3608249"/>
          </a:xfrm>
          <a:prstGeom prst="rect">
            <a:avLst/>
          </a:prstGeom>
        </p:spPr>
      </p:pic>
      <p:sp>
        <p:nvSpPr>
          <p:cNvPr id="6" name="TextBox 5">
            <a:extLst>
              <a:ext uri="{FF2B5EF4-FFF2-40B4-BE49-F238E27FC236}">
                <a16:creationId xmlns:a16="http://schemas.microsoft.com/office/drawing/2014/main" id="{F79D04EF-E3A1-FB01-0DCB-DF7815605578}"/>
              </a:ext>
            </a:extLst>
          </p:cNvPr>
          <p:cNvSpPr txBox="1"/>
          <p:nvPr/>
        </p:nvSpPr>
        <p:spPr>
          <a:xfrm>
            <a:off x="8000999" y="317500"/>
            <a:ext cx="3962401" cy="5509200"/>
          </a:xfrm>
          <a:prstGeom prst="rect">
            <a:avLst/>
          </a:prstGeom>
          <a:noFill/>
          <a:ln>
            <a:solidFill>
              <a:schemeClr val="accent1">
                <a:shade val="15000"/>
              </a:schemeClr>
            </a:solidFill>
          </a:ln>
        </p:spPr>
        <p:txBody>
          <a:bodyPr wrap="square" rtlCol="0">
            <a:spAutoFit/>
          </a:bodyPr>
          <a:lstStyle/>
          <a:p>
            <a:pPr algn="just"/>
            <a:r>
              <a:rPr lang="en-IN" sz="2400" b="1" i="0" dirty="0">
                <a:solidFill>
                  <a:schemeClr val="bg1"/>
                </a:solidFill>
                <a:effectLst/>
                <a:latin typeface="Plus Jakarta Sans"/>
              </a:rPr>
              <a:t>Create a Power BI chart comparing the temperature variations between two selected cities over a specific timeframe.</a:t>
            </a:r>
          </a:p>
          <a:p>
            <a:pPr algn="just"/>
            <a:endParaRPr lang="en-US" sz="2400" dirty="0"/>
          </a:p>
          <a:p>
            <a:pPr algn="just"/>
            <a:r>
              <a:rPr lang="en-IN" sz="2000" i="0" dirty="0">
                <a:effectLst/>
                <a:latin typeface="Söhne"/>
              </a:rPr>
              <a:t>The Power BI area chart compared temperature variations in selected cities. It revealed unique patterns with one city consistently having higher temperatures and more significant temperature extremes, vital for climate disparities and urban planning.</a:t>
            </a:r>
          </a:p>
          <a:p>
            <a:pPr algn="just"/>
            <a:br>
              <a:rPr lang="en-IN" sz="2400" dirty="0"/>
            </a:br>
            <a:endParaRPr lang="en-US" sz="2400" dirty="0"/>
          </a:p>
        </p:txBody>
      </p:sp>
    </p:spTree>
    <p:extLst>
      <p:ext uri="{BB962C8B-B14F-4D97-AF65-F5344CB8AC3E}">
        <p14:creationId xmlns:p14="http://schemas.microsoft.com/office/powerpoint/2010/main" val="3010321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2531</TotalTime>
  <Words>1987</Words>
  <Application>Microsoft Macintosh PowerPoint</Application>
  <PresentationFormat>Widescreen</PresentationFormat>
  <Paragraphs>113</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Plus Jakarta Sans</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cp:revision>
  <dcterms:created xsi:type="dcterms:W3CDTF">2023-11-06T16:42:17Z</dcterms:created>
  <dcterms:modified xsi:type="dcterms:W3CDTF">2023-11-08T10:56:29Z</dcterms:modified>
</cp:coreProperties>
</file>